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39" autoAdjust="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A5D9D-B19F-4A6D-A0C4-99640EF10B0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0193A-0CAE-4532-97A3-51C9AFC9A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2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https://www.raywenderlich.com/6055-creating-reusable-characters-with-blender-and-unity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0193A-0CAE-4532-97A3-51C9AFC9A8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8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https://docs.blender.org/manual/en/2.80/animation/armatures/index.html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0193A-0CAE-4532-97A3-51C9AFC9A8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056C-DC04-4AA9-95C9-D5D356067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44" y="4580312"/>
            <a:ext cx="11971712" cy="1043247"/>
          </a:xfrm>
        </p:spPr>
        <p:txBody>
          <a:bodyPr anchor="b"/>
          <a:lstStyle>
            <a:lvl1pPr algn="l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76C8A-E7B5-4AE4-A3E3-2C1589A79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44" y="5705158"/>
            <a:ext cx="11971712" cy="104324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1BFB-812F-49DC-8086-7211DA9B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1C20A-C9E9-42A8-9F84-4D4C8D229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690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A4E767-7260-4FAC-8EE3-62991B6B3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B7C00-9F9F-4704-8F4E-F0A209D58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77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B7F2-E885-460F-95F0-740FC67A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B45B-F944-4C3F-9E50-D98B33FF0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44" y="1221970"/>
            <a:ext cx="11971712" cy="5499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01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ABC7-0739-46F7-9507-B8DDFAA0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C6A64-B082-4584-8700-BFBAE4E8B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72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EB44-DDF7-458D-960F-0C6BB4C5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BE8BB-BD93-44ED-9FD1-07EDAB936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144" y="1284634"/>
            <a:ext cx="5909656" cy="5436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EBCD8-3748-407F-BD18-B95DB1F95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4634"/>
            <a:ext cx="5909656" cy="5436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14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E4B4-1464-43D9-AB3C-90A87F3E5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44" y="1269395"/>
            <a:ext cx="5887431" cy="5178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C9A1A-983A-4441-8929-86AD1DDD8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144" y="1967664"/>
            <a:ext cx="5887431" cy="47538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8E47F-7F73-43FB-933C-D91F55976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9395"/>
            <a:ext cx="5909656" cy="5178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EC98E-93F0-4FCF-ADCA-5EBDD8AE8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7664"/>
            <a:ext cx="5887430" cy="47538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09B39A-1CEA-4D20-9522-A752D053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4" y="136526"/>
            <a:ext cx="11971712" cy="9524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3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36525-D0D8-42C1-BF7F-DA29C7DD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80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52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8A9F-66AF-4D47-ADD1-DF0D9612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6D2D-BA82-4C99-9433-AB498CEF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59604-64E3-491A-AD88-9FBC6A5F4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25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3184-872D-4E58-A789-02B6854C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EAB77-25DF-457B-BDAC-9D7F39F02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68EDA-BB0F-4EAB-90CC-AD14E9978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48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AA808-96BD-43FF-8843-A6BB971D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4" y="136526"/>
            <a:ext cx="11971712" cy="952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C64B1-429D-4A1F-99C3-2F7273E12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44" y="1221970"/>
            <a:ext cx="11971712" cy="5499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1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6F8A5C-773B-492F-9FB2-DEAA96523B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4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igging – 3D Animation and Art">
            <a:extLst>
              <a:ext uri="{FF2B5EF4-FFF2-40B4-BE49-F238E27FC236}">
                <a16:creationId xmlns:a16="http://schemas.microsoft.com/office/drawing/2014/main" id="{A9B993A3-3636-4838-86FD-DFB199051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5934"/>
          <a:stretch/>
        </p:blipFill>
        <p:spPr bwMode="auto">
          <a:xfrm>
            <a:off x="2892552" y="0"/>
            <a:ext cx="9299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E1416-D911-49E4-A66F-F0AC7977C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44" y="5110664"/>
            <a:ext cx="2782408" cy="1043247"/>
          </a:xfrm>
        </p:spPr>
        <p:txBody>
          <a:bodyPr/>
          <a:lstStyle/>
          <a:p>
            <a:pPr algn="dist"/>
            <a:r>
              <a:rPr lang="en-US" dirty="0">
                <a:solidFill>
                  <a:schemeClr val="bg1"/>
                </a:solidFill>
              </a:rPr>
              <a:t>Rigging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B1A73-82EA-42E8-AA53-930405018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44" y="6235510"/>
            <a:ext cx="3346288" cy="1043247"/>
          </a:xfrm>
        </p:spPr>
        <p:txBody>
          <a:bodyPr/>
          <a:lstStyle/>
          <a:p>
            <a:pPr algn="dist"/>
            <a:r>
              <a:rPr lang="en-US" dirty="0">
                <a:solidFill>
                  <a:schemeClr val="bg1"/>
                </a:solidFill>
              </a:rPr>
              <a:t>#</a:t>
            </a:r>
            <a:r>
              <a:rPr lang="en-US" dirty="0" err="1">
                <a:solidFill>
                  <a:schemeClr val="bg1"/>
                </a:solidFill>
              </a:rPr>
              <a:t>project_vr_something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2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A041-FAB0-47D7-BD83-AD6CDC51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Blender addons for rigging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518E-9B80-4889-9D71-01E5A1AC2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Rigify</a:t>
            </a:r>
            <a:endParaRPr lang="en-US" dirty="0"/>
          </a:p>
        </p:txBody>
      </p:sp>
      <p:pic>
        <p:nvPicPr>
          <p:cNvPr id="4098" name="Picture 2" descr="Newbie Question: in Blender 2.8 Adding Armature options missing? - Blender  Stack Exchange">
            <a:extLst>
              <a:ext uri="{FF2B5EF4-FFF2-40B4-BE49-F238E27FC236}">
                <a16:creationId xmlns:a16="http://schemas.microsoft.com/office/drawing/2014/main" id="{5D8CF034-EB80-4AEC-92EC-C3BD40765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16" y="2061958"/>
            <a:ext cx="55245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6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013E-67AA-4B9F-8E8E-A0AA0377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3D game art pipeline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8D1E1A-D329-4461-BD69-C1E3EAF387E5}"/>
              </a:ext>
            </a:extLst>
          </p:cNvPr>
          <p:cNvGrpSpPr/>
          <p:nvPr/>
        </p:nvGrpSpPr>
        <p:grpSpPr>
          <a:xfrm>
            <a:off x="638287" y="1267024"/>
            <a:ext cx="6892066" cy="5169050"/>
            <a:chOff x="4197532" y="1294456"/>
            <a:chExt cx="6892066" cy="5169050"/>
          </a:xfrm>
        </p:grpSpPr>
        <p:pic>
          <p:nvPicPr>
            <p:cNvPr id="4" name="Picture 8" descr="Game Character Production Pipeline (Part 1) | Erika's Uni Blog">
              <a:extLst>
                <a:ext uri="{FF2B5EF4-FFF2-40B4-BE49-F238E27FC236}">
                  <a16:creationId xmlns:a16="http://schemas.microsoft.com/office/drawing/2014/main" id="{F1A50CDE-2F80-4649-AC32-81552DF34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532" y="1294456"/>
              <a:ext cx="6892066" cy="5169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27965A0-920B-48C6-845C-D91476D42CC6}"/>
                </a:ext>
              </a:extLst>
            </p:cNvPr>
            <p:cNvSpPr/>
            <p:nvPr/>
          </p:nvSpPr>
          <p:spPr>
            <a:xfrm>
              <a:off x="4295955" y="2674190"/>
              <a:ext cx="2648309" cy="3165894"/>
            </a:xfrm>
            <a:prstGeom prst="roundRect">
              <a:avLst>
                <a:gd name="adj" fmla="val 4470"/>
              </a:avLst>
            </a:prstGeom>
            <a:noFill/>
            <a:ln w="57150">
              <a:solidFill>
                <a:srgbClr val="FFFF0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Modeling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8FF5C5A-A05B-44EE-8EE9-FE9E4426C152}"/>
                </a:ext>
              </a:extLst>
            </p:cNvPr>
            <p:cNvSpPr/>
            <p:nvPr/>
          </p:nvSpPr>
          <p:spPr>
            <a:xfrm>
              <a:off x="4572001" y="5443269"/>
              <a:ext cx="3562708" cy="948905"/>
            </a:xfrm>
            <a:prstGeom prst="roundRect">
              <a:avLst>
                <a:gd name="adj" fmla="val 13573"/>
              </a:avLst>
            </a:prstGeom>
            <a:noFill/>
            <a:ln w="57150">
              <a:solidFill>
                <a:srgbClr val="FF0000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Texturing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BCE5983-9504-48C0-B2A7-A7D60095E724}"/>
                </a:ext>
              </a:extLst>
            </p:cNvPr>
            <p:cNvSpPr/>
            <p:nvPr/>
          </p:nvSpPr>
          <p:spPr>
            <a:xfrm>
              <a:off x="6823496" y="2480095"/>
              <a:ext cx="1440610" cy="2635369"/>
            </a:xfrm>
            <a:prstGeom prst="roundRect">
              <a:avLst>
                <a:gd name="adj" fmla="val 13573"/>
              </a:avLst>
            </a:prstGeom>
            <a:noFill/>
            <a:ln w="57150">
              <a:solidFill>
                <a:srgbClr val="008000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Rigging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892638B-D4B3-4E5B-A5AA-3B405088138A}"/>
                </a:ext>
              </a:extLst>
            </p:cNvPr>
            <p:cNvSpPr/>
            <p:nvPr/>
          </p:nvSpPr>
          <p:spPr>
            <a:xfrm>
              <a:off x="8358996" y="2355012"/>
              <a:ext cx="1276710" cy="2954548"/>
            </a:xfrm>
            <a:prstGeom prst="roundRect">
              <a:avLst>
                <a:gd name="adj" fmla="val 13573"/>
              </a:avLst>
            </a:prstGeom>
            <a:noFill/>
            <a:ln w="57150">
              <a:solidFill>
                <a:srgbClr val="0070C0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Animation</a:t>
              </a:r>
            </a:p>
          </p:txBody>
        </p:sp>
      </p:grpSp>
      <p:pic>
        <p:nvPicPr>
          <p:cNvPr id="10" name="Picture 4" descr="What would happen if there were no bones in our body? | Socratic">
            <a:extLst>
              <a:ext uri="{FF2B5EF4-FFF2-40B4-BE49-F238E27FC236}">
                <a16:creationId xmlns:a16="http://schemas.microsoft.com/office/drawing/2014/main" id="{013DFBB8-BE5C-4737-91C7-00FB6F3E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22" y="1813199"/>
            <a:ext cx="3810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7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2D55-2003-4370-A999-C2751F6C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Deforming a 3D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BA597-B94D-4195-8DA5-71DD4D152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Brute-force deformation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Degree-of-freedom = #vertices x 3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Uncontrollable</a:t>
            </a:r>
          </a:p>
          <a:p>
            <a:pPr>
              <a:lnSpc>
                <a:spcPct val="150000"/>
              </a:lnSpc>
            </a:pPr>
            <a:r>
              <a:rPr lang="en-US" dirty="0"/>
              <a:t>Reducing </a:t>
            </a:r>
            <a:r>
              <a:rPr lang="en-US" dirty="0" err="1"/>
              <a:t>DoF</a:t>
            </a:r>
            <a:r>
              <a:rPr lang="en-US" dirty="0"/>
              <a:t> of deformation system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Deformation cage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Shape blending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Skeletal animation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…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4100" name="Picture 4" descr="https://forum.unity.com/proxy.php?image=http%3A%2F%2Fi.imgur.com%2FV2LF8T1.jpg&amp;hash=60e63cf7290eb80e37e13a9d9e06ae9d">
            <a:extLst>
              <a:ext uri="{FF2B5EF4-FFF2-40B4-BE49-F238E27FC236}">
                <a16:creationId xmlns:a16="http://schemas.microsoft.com/office/drawing/2014/main" id="{3FCED2BA-A78B-46B7-9D49-50BB1E2C8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43" y="804131"/>
            <a:ext cx="324307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nity - Manual: Direct Blending">
            <a:extLst>
              <a:ext uri="{FF2B5EF4-FFF2-40B4-BE49-F238E27FC236}">
                <a16:creationId xmlns:a16="http://schemas.microsoft.com/office/drawing/2014/main" id="{F1D77A99-5AD2-40C2-8650-339C07BC4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72" y="4897245"/>
            <a:ext cx="5526405" cy="13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plementation of cage-based model deformation [2] | Download Scientific  Diagram">
            <a:extLst>
              <a:ext uri="{FF2B5EF4-FFF2-40B4-BE49-F238E27FC236}">
                <a16:creationId xmlns:a16="http://schemas.microsoft.com/office/drawing/2014/main" id="{CDC98DDA-30A1-4456-A5CF-DB696325D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98" y="2976347"/>
            <a:ext cx="5122215" cy="15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83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B1D1-8579-4E18-AAC7-7B91A4F4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Rig, skeleton, joint, bone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F277E7E-042A-4BFA-984A-1115311A63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Rig = Skeleton + skin (weight)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Skeleton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Bone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Joint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Each bone has its transformation (position, rotation, scale)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Bones are connected by joints</a:t>
                </a:r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F277E7E-042A-4BFA-984A-1115311A63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 descr="Example-Based Skinning Animation | SpringerLink">
            <a:extLst>
              <a:ext uri="{FF2B5EF4-FFF2-40B4-BE49-F238E27FC236}">
                <a16:creationId xmlns:a16="http://schemas.microsoft.com/office/drawing/2014/main" id="{7BAAB759-6125-4BC7-B1C7-601C194D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77" y="2183892"/>
            <a:ext cx="4160581" cy="18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mplete Human Character Rig In 3D Studio Max, Part 5 Skinning">
            <a:extLst>
              <a:ext uri="{FF2B5EF4-FFF2-40B4-BE49-F238E27FC236}">
                <a16:creationId xmlns:a16="http://schemas.microsoft.com/office/drawing/2014/main" id="{A454B6F3-FA1A-475C-AB46-9EBFA4D2D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1536192"/>
            <a:ext cx="3785616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6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6C78-F8CA-4120-94D9-C3EBCF76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hierarchy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B421E-FD28-4024-B6C4-8BFECB55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44" y="1221970"/>
            <a:ext cx="5970618" cy="54995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Hierarchical relationship of bones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Tree structure</a:t>
            </a:r>
          </a:p>
          <a:p>
            <a:pPr>
              <a:lnSpc>
                <a:spcPct val="150000"/>
              </a:lnSpc>
            </a:pPr>
            <a:r>
              <a:rPr lang="en-US" dirty="0"/>
              <a:t>Root bone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Highest of the hierarchy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3" name="Picture 2" descr="Hierarchical Bone Structure of Biped Character | Download Scientific Diagram">
            <a:extLst>
              <a:ext uri="{FF2B5EF4-FFF2-40B4-BE49-F238E27FC236}">
                <a16:creationId xmlns:a16="http://schemas.microsoft.com/office/drawing/2014/main" id="{FD33E0CE-AA71-4A6B-9731-FEDB7DF4A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39" y="1399031"/>
            <a:ext cx="5540065" cy="490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0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5BC3-1B02-438A-8807-BA68C870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kinematics / inverse kinematics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2BCAB-99B4-43CA-983D-01961084F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44" y="1221970"/>
            <a:ext cx="6574120" cy="5499503"/>
          </a:xfrm>
        </p:spPr>
        <p:txBody>
          <a:bodyPr>
            <a:normAutofit/>
          </a:bodyPr>
          <a:lstStyle/>
          <a:p>
            <a:r>
              <a:rPr lang="en-US" dirty="0"/>
              <a:t>Leaf node of the hierarchy</a:t>
            </a:r>
          </a:p>
          <a:p>
            <a:pPr lvl="2"/>
            <a:r>
              <a:rPr lang="en-US" dirty="0"/>
              <a:t>Hand, foot, head, tail, …</a:t>
            </a:r>
          </a:p>
          <a:p>
            <a:pPr lvl="1"/>
            <a:r>
              <a:rPr lang="en-US" dirty="0"/>
              <a:t>Moves to a target, express an action, …</a:t>
            </a:r>
          </a:p>
          <a:p>
            <a:pPr lvl="1"/>
            <a:r>
              <a:rPr lang="en-US" dirty="0"/>
              <a:t>Position / rotation is determined by parents’ transformation</a:t>
            </a:r>
          </a:p>
          <a:p>
            <a:r>
              <a:rPr lang="en-US" dirty="0"/>
              <a:t>Forward kinematics (FK)</a:t>
            </a:r>
          </a:p>
          <a:p>
            <a:pPr lvl="1"/>
            <a:r>
              <a:rPr lang="en-US" dirty="0"/>
              <a:t>Computing resulting position from bone transformations</a:t>
            </a:r>
          </a:p>
          <a:p>
            <a:r>
              <a:rPr lang="en-US" dirty="0"/>
              <a:t>Inverse kinematics (IK)</a:t>
            </a:r>
          </a:p>
          <a:p>
            <a:pPr lvl="1"/>
            <a:r>
              <a:rPr lang="en-US" dirty="0"/>
              <a:t>Computing required bone transformations for desired position</a:t>
            </a:r>
          </a:p>
          <a:p>
            <a:pPr lvl="1"/>
            <a:r>
              <a:rPr lang="en-US" dirty="0"/>
              <a:t>Ambiguity </a:t>
            </a:r>
            <a:r>
              <a:rPr lang="en-US" dirty="0">
                <a:sym typeface="Wingdings" panose="05000000000000000000" pitchFamily="2" charset="2"/>
              </a:rPr>
              <a:t> Adding more control points</a:t>
            </a:r>
            <a:endParaRPr lang="en-US" dirty="0"/>
          </a:p>
        </p:txBody>
      </p:sp>
      <p:pic>
        <p:nvPicPr>
          <p:cNvPr id="6146" name="Picture 2" descr="Relationship between forward and inverse kinematics. | Download Scientific  Diagram">
            <a:extLst>
              <a:ext uri="{FF2B5EF4-FFF2-40B4-BE49-F238E27FC236}">
                <a16:creationId xmlns:a16="http://schemas.microsoft.com/office/drawing/2014/main" id="{C559F145-29B6-4FF8-8E37-5897D602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07" y="1383792"/>
            <a:ext cx="5500149" cy="204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verse Kinematics in Flare. Most skeletal animation in Flare is… | by  Guido Rosso | Rive | Medium">
            <a:extLst>
              <a:ext uri="{FF2B5EF4-FFF2-40B4-BE49-F238E27FC236}">
                <a16:creationId xmlns:a16="http://schemas.microsoft.com/office/drawing/2014/main" id="{3D911D5A-7C11-44BE-B0CB-E94C8B64F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67" y="3971721"/>
            <a:ext cx="4497028" cy="225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9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002D-E4B2-4DD3-86EA-23200D67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Rigging in Blender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F4A09-518F-435B-AA6F-424C968B7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44" y="1221971"/>
            <a:ext cx="11971712" cy="5499503"/>
          </a:xfrm>
        </p:spPr>
        <p:txBody>
          <a:bodyPr/>
          <a:lstStyle/>
          <a:p>
            <a:r>
              <a:rPr lang="en-US" dirty="0"/>
              <a:t>Armature</a:t>
            </a:r>
          </a:p>
        </p:txBody>
      </p:sp>
      <p:pic>
        <p:nvPicPr>
          <p:cNvPr id="2054" name="Picture 6" descr="../../_images/animation_armatures_introduction_default.png">
            <a:extLst>
              <a:ext uri="{FF2B5EF4-FFF2-40B4-BE49-F238E27FC236}">
                <a16:creationId xmlns:a16="http://schemas.microsoft.com/office/drawing/2014/main" id="{F86661F6-C918-46B9-A519-AB017653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08" y="154791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../../../_images/animation_armatures_bones_structure_bones-elements.png">
            <a:extLst>
              <a:ext uri="{FF2B5EF4-FFF2-40B4-BE49-F238E27FC236}">
                <a16:creationId xmlns:a16="http://schemas.microsoft.com/office/drawing/2014/main" id="{979DF3CF-4E8E-4071-B6A4-02FFAB6E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024" y="1829189"/>
            <a:ext cx="13335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357D1D-61CD-4E20-AF5B-BBB4B40ACB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82" t="73651" r="50000" b="6304"/>
          <a:stretch/>
        </p:blipFill>
        <p:spPr>
          <a:xfrm>
            <a:off x="472751" y="2054288"/>
            <a:ext cx="4540898" cy="4164066"/>
          </a:xfrm>
          <a:prstGeom prst="rect">
            <a:avLst/>
          </a:prstGeom>
        </p:spPr>
      </p:pic>
      <p:pic>
        <p:nvPicPr>
          <p:cNvPr id="2058" name="Picture 10" descr="../../../_images/animation_armatures_bones_structure_envelope-edit-mode.png">
            <a:extLst>
              <a:ext uri="{FF2B5EF4-FFF2-40B4-BE49-F238E27FC236}">
                <a16:creationId xmlns:a16="http://schemas.microsoft.com/office/drawing/2014/main" id="{3837DE25-50FA-4F7A-99F9-F2CE2C2D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310" y="4279802"/>
            <a:ext cx="1714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0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9530-B2B8-4681-83DA-99183BDC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Rigging in Blender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0F82-F0B6-4466-AFC0-8A11B26AB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 paint mode</a:t>
            </a:r>
          </a:p>
        </p:txBody>
      </p:sp>
      <p:pic>
        <p:nvPicPr>
          <p:cNvPr id="3074" name="Picture 2" descr="Weight paint on bones blender 2.8 the right way - YouTube">
            <a:extLst>
              <a:ext uri="{FF2B5EF4-FFF2-40B4-BE49-F238E27FC236}">
                <a16:creationId xmlns:a16="http://schemas.microsoft.com/office/drawing/2014/main" id="{A7F02448-1BBE-43B1-B281-6520A4C2A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8" y="1915887"/>
            <a:ext cx="7591662" cy="427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1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2BF0-337F-4688-BF70-2FA9887A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Rigging in Blender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C0935-5B56-4024-864D-C29E840B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Inverse kinematics constraint</a:t>
            </a:r>
          </a:p>
        </p:txBody>
      </p:sp>
      <p:pic>
        <p:nvPicPr>
          <p:cNvPr id="5122" name="Picture 2" descr="FK vs IK rigging with Blender - BlenderNation">
            <a:extLst>
              <a:ext uri="{FF2B5EF4-FFF2-40B4-BE49-F238E27FC236}">
                <a16:creationId xmlns:a16="http://schemas.microsoft.com/office/drawing/2014/main" id="{6F1E8344-4266-4798-9B84-C27EAABDE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81" y="2420067"/>
            <a:ext cx="8241437" cy="38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FDC536-5D33-4F82-AA6F-9DBC0D246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334" y="724747"/>
            <a:ext cx="5801535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9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C000"/>
      </a:accent2>
      <a:accent3>
        <a:srgbClr val="FFFF00"/>
      </a:accent3>
      <a:accent4>
        <a:srgbClr val="92D050"/>
      </a:accent4>
      <a:accent5>
        <a:srgbClr val="00B05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Noto Sans CJK KR Regular"/>
        <a:cs typeface=""/>
      </a:majorFont>
      <a:minorFont>
        <a:latin typeface="Arial"/>
        <a:ea typeface="Noto Sans CJK KR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unsooCompactTemplateNoFooter" id="{CCC6F7EC-1B95-47AD-B6EE-FAA54AC1F0EC}" vid="{EC043716-F11A-4A12-B868-2CDA52E525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HyunsooCompactTemplateNoFooter</Template>
  <TotalTime>239</TotalTime>
  <Words>215</Words>
  <Application>Microsoft Office PowerPoint</Application>
  <PresentationFormat>Widescreen</PresentationFormat>
  <Paragraphs>51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Noto Sans CJK KR Regular</vt:lpstr>
      <vt:lpstr>Arial</vt:lpstr>
      <vt:lpstr>Calibri</vt:lpstr>
      <vt:lpstr>Cambria Math</vt:lpstr>
      <vt:lpstr>Wingdings</vt:lpstr>
      <vt:lpstr>Office Theme</vt:lpstr>
      <vt:lpstr>Rigging</vt:lpstr>
      <vt:lpstr>Review: 3D game art pipeline</vt:lpstr>
      <vt:lpstr>Deforming a 3D model</vt:lpstr>
      <vt:lpstr>Rig, skeleton, joint, bone</vt:lpstr>
      <vt:lpstr>Skeletal hierarchy</vt:lpstr>
      <vt:lpstr>Forward kinematics / inverse kinematics</vt:lpstr>
      <vt:lpstr>Rigging in Blender</vt:lpstr>
      <vt:lpstr>Rigging in Blender</vt:lpstr>
      <vt:lpstr>Rigging in Blender</vt:lpstr>
      <vt:lpstr>Blender addons for rigging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Rigging</dc:title>
  <dc:creator>Hyunsoo Kim</dc:creator>
  <cp:lastModifiedBy>Hyunsoo Kim</cp:lastModifiedBy>
  <cp:revision>13</cp:revision>
  <dcterms:created xsi:type="dcterms:W3CDTF">2020-11-20T09:30:55Z</dcterms:created>
  <dcterms:modified xsi:type="dcterms:W3CDTF">2020-11-21T12:42:33Z</dcterms:modified>
</cp:coreProperties>
</file>