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59" r:id="rId6"/>
    <p:sldId id="275" r:id="rId7"/>
    <p:sldId id="260" r:id="rId8"/>
    <p:sldId id="261" r:id="rId9"/>
    <p:sldId id="262" r:id="rId10"/>
    <p:sldId id="263" r:id="rId11"/>
    <p:sldId id="264" r:id="rId12"/>
    <p:sldId id="265" r:id="rId13"/>
    <p:sldId id="266" r:id="rId14"/>
    <p:sldId id="267" r:id="rId15"/>
    <p:sldId id="268" r:id="rId16"/>
    <p:sldId id="269" r:id="rId17"/>
    <p:sldId id="270" r:id="rId18"/>
    <p:sldId id="276" r:id="rId19"/>
    <p:sldId id="271" r:id="rId20"/>
    <p:sldId id="274"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98" d="100"/>
          <a:sy n="98" d="100"/>
        </p:scale>
        <p:origin x="180"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41B7C-FB23-4B03-AC67-85F979C316E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34AA441-E18B-440B-891E-FB7ED54F5974}">
      <dgm:prSet/>
      <dgm:spPr/>
      <dgm:t>
        <a:bodyPr/>
        <a:lstStyle/>
        <a:p>
          <a:pPr>
            <a:lnSpc>
              <a:spcPct val="100000"/>
            </a:lnSpc>
          </a:pPr>
          <a:r>
            <a:rPr lang="en-US" b="1" i="0" baseline="0"/>
            <a:t>Formulas and Functions</a:t>
          </a:r>
          <a:endParaRPr lang="en-US"/>
        </a:p>
      </dgm:t>
    </dgm:pt>
    <dgm:pt modelId="{929D2B76-E335-4927-88A8-CAB4EC2A0976}" type="parTrans" cxnId="{A3AC70E3-9D5E-47C8-AA61-2A75F0C13D7C}">
      <dgm:prSet/>
      <dgm:spPr/>
      <dgm:t>
        <a:bodyPr/>
        <a:lstStyle/>
        <a:p>
          <a:endParaRPr lang="en-US"/>
        </a:p>
      </dgm:t>
    </dgm:pt>
    <dgm:pt modelId="{D510FD79-AFCE-4346-8F86-F56D0B142EE6}" type="sibTrans" cxnId="{A3AC70E3-9D5E-47C8-AA61-2A75F0C13D7C}">
      <dgm:prSet/>
      <dgm:spPr/>
      <dgm:t>
        <a:bodyPr/>
        <a:lstStyle/>
        <a:p>
          <a:pPr>
            <a:lnSpc>
              <a:spcPct val="100000"/>
            </a:lnSpc>
          </a:pPr>
          <a:endParaRPr lang="en-US"/>
        </a:p>
      </dgm:t>
    </dgm:pt>
    <dgm:pt modelId="{70592E84-6502-4F3C-AF91-752EDB7AC9DD}">
      <dgm:prSet/>
      <dgm:spPr/>
      <dgm:t>
        <a:bodyPr/>
        <a:lstStyle/>
        <a:p>
          <a:pPr>
            <a:lnSpc>
              <a:spcPct val="100000"/>
            </a:lnSpc>
          </a:pPr>
          <a:r>
            <a:rPr lang="en-US" b="0" i="0" baseline="0"/>
            <a:t>Formulas like IF, COUNTIF, and VLOOKUP help manage game logic, player actions, and </a:t>
          </a:r>
          <a:endParaRPr lang="en-US"/>
        </a:p>
      </dgm:t>
    </dgm:pt>
    <dgm:pt modelId="{5408EB6F-EF93-4577-BCE1-1848EACA845E}" type="parTrans" cxnId="{6009297B-64DB-46CE-A9CC-24F41D018793}">
      <dgm:prSet/>
      <dgm:spPr/>
      <dgm:t>
        <a:bodyPr/>
        <a:lstStyle/>
        <a:p>
          <a:endParaRPr lang="en-US"/>
        </a:p>
      </dgm:t>
    </dgm:pt>
    <dgm:pt modelId="{E2E97E96-AB42-4147-BA82-5941BC55CE7B}" type="sibTrans" cxnId="{6009297B-64DB-46CE-A9CC-24F41D018793}">
      <dgm:prSet/>
      <dgm:spPr/>
      <dgm:t>
        <a:bodyPr/>
        <a:lstStyle/>
        <a:p>
          <a:pPr>
            <a:lnSpc>
              <a:spcPct val="100000"/>
            </a:lnSpc>
          </a:pPr>
          <a:endParaRPr lang="en-US"/>
        </a:p>
      </dgm:t>
    </dgm:pt>
    <dgm:pt modelId="{95E1E3D4-FFBE-4557-BC38-740B648A83DC}">
      <dgm:prSet/>
      <dgm:spPr/>
      <dgm:t>
        <a:bodyPr/>
        <a:lstStyle/>
        <a:p>
          <a:pPr>
            <a:lnSpc>
              <a:spcPct val="100000"/>
            </a:lnSpc>
          </a:pPr>
          <a:r>
            <a:rPr lang="en-US" b="0" i="0" baseline="0"/>
            <a:t>event tracking.</a:t>
          </a:r>
          <a:endParaRPr lang="en-US" dirty="0"/>
        </a:p>
      </dgm:t>
    </dgm:pt>
    <dgm:pt modelId="{A6F257F9-35D6-4B8D-BD2B-ED4B26E91DB6}" type="parTrans" cxnId="{AD14D080-269F-49AF-8989-B5C335539123}">
      <dgm:prSet/>
      <dgm:spPr/>
      <dgm:t>
        <a:bodyPr/>
        <a:lstStyle/>
        <a:p>
          <a:endParaRPr lang="en-US"/>
        </a:p>
      </dgm:t>
    </dgm:pt>
    <dgm:pt modelId="{2B57D8C2-7AFF-4691-B142-BC013597BF9C}" type="sibTrans" cxnId="{AD14D080-269F-49AF-8989-B5C335539123}">
      <dgm:prSet/>
      <dgm:spPr/>
      <dgm:t>
        <a:bodyPr/>
        <a:lstStyle/>
        <a:p>
          <a:pPr>
            <a:lnSpc>
              <a:spcPct val="100000"/>
            </a:lnSpc>
          </a:pPr>
          <a:endParaRPr lang="en-US"/>
        </a:p>
      </dgm:t>
    </dgm:pt>
    <dgm:pt modelId="{8F27C415-3D64-4C18-84AB-33B3A4883924}">
      <dgm:prSet/>
      <dgm:spPr/>
      <dgm:t>
        <a:bodyPr/>
        <a:lstStyle/>
        <a:p>
          <a:pPr>
            <a:lnSpc>
              <a:spcPct val="100000"/>
            </a:lnSpc>
          </a:pPr>
          <a:r>
            <a:rPr lang="en-US" b="1" i="0" baseline="0"/>
            <a:t>Conditional Formatting</a:t>
          </a:r>
          <a:endParaRPr lang="en-US"/>
        </a:p>
      </dgm:t>
    </dgm:pt>
    <dgm:pt modelId="{2AC1AC24-2ACB-43F6-88AE-D619F9898637}" type="parTrans" cxnId="{47F3CB5E-0747-4CE7-A72E-6252A3B9B28B}">
      <dgm:prSet/>
      <dgm:spPr/>
      <dgm:t>
        <a:bodyPr/>
        <a:lstStyle/>
        <a:p>
          <a:endParaRPr lang="en-US"/>
        </a:p>
      </dgm:t>
    </dgm:pt>
    <dgm:pt modelId="{1E38AC3C-7B94-4E28-B67D-27EACA1EB88F}" type="sibTrans" cxnId="{47F3CB5E-0747-4CE7-A72E-6252A3B9B28B}">
      <dgm:prSet/>
      <dgm:spPr/>
      <dgm:t>
        <a:bodyPr/>
        <a:lstStyle/>
        <a:p>
          <a:pPr>
            <a:lnSpc>
              <a:spcPct val="100000"/>
            </a:lnSpc>
          </a:pPr>
          <a:endParaRPr lang="en-US"/>
        </a:p>
      </dgm:t>
    </dgm:pt>
    <dgm:pt modelId="{8F7F563A-99B3-4CAA-AB10-76C43D5CFB0B}">
      <dgm:prSet/>
      <dgm:spPr/>
      <dgm:t>
        <a:bodyPr/>
        <a:lstStyle/>
        <a:p>
          <a:pPr>
            <a:lnSpc>
              <a:spcPct val="100000"/>
            </a:lnSpc>
          </a:pPr>
          <a:r>
            <a:rPr lang="en-US" b="0" i="0" baseline="0"/>
            <a:t>Used to highlight cells, change colors, or display special effects based on player actions or game status.</a:t>
          </a:r>
          <a:endParaRPr lang="en-US"/>
        </a:p>
      </dgm:t>
    </dgm:pt>
    <dgm:pt modelId="{308D4B7A-056E-4C61-AE15-1DBFFC57BB46}" type="parTrans" cxnId="{28172FE5-7DD0-4241-B9DB-BF2E44E58CA0}">
      <dgm:prSet/>
      <dgm:spPr/>
      <dgm:t>
        <a:bodyPr/>
        <a:lstStyle/>
        <a:p>
          <a:endParaRPr lang="en-US"/>
        </a:p>
      </dgm:t>
    </dgm:pt>
    <dgm:pt modelId="{2E1A7B50-E9AB-4578-8B36-2B1687DF674C}" type="sibTrans" cxnId="{28172FE5-7DD0-4241-B9DB-BF2E44E58CA0}">
      <dgm:prSet/>
      <dgm:spPr/>
      <dgm:t>
        <a:bodyPr/>
        <a:lstStyle/>
        <a:p>
          <a:pPr>
            <a:lnSpc>
              <a:spcPct val="100000"/>
            </a:lnSpc>
          </a:pPr>
          <a:endParaRPr lang="en-US"/>
        </a:p>
      </dgm:t>
    </dgm:pt>
    <dgm:pt modelId="{B0C494B9-85C3-4387-A43E-AF931DB3808E}">
      <dgm:prSet/>
      <dgm:spPr/>
      <dgm:t>
        <a:bodyPr/>
        <a:lstStyle/>
        <a:p>
          <a:pPr>
            <a:lnSpc>
              <a:spcPct val="100000"/>
            </a:lnSpc>
          </a:pPr>
          <a:r>
            <a:rPr lang="en-US" b="1" i="0" baseline="0"/>
            <a:t>VBA (Visual Basic for Applications)</a:t>
          </a:r>
          <a:endParaRPr lang="en-US"/>
        </a:p>
      </dgm:t>
    </dgm:pt>
    <dgm:pt modelId="{C6C237A6-0F44-4898-B24C-4995B951FE9B}" type="parTrans" cxnId="{32B80848-6F34-4BF6-AD42-482303009FB5}">
      <dgm:prSet/>
      <dgm:spPr/>
      <dgm:t>
        <a:bodyPr/>
        <a:lstStyle/>
        <a:p>
          <a:endParaRPr lang="en-US"/>
        </a:p>
      </dgm:t>
    </dgm:pt>
    <dgm:pt modelId="{4CE978B9-EC45-4395-A008-A61401C82FB1}" type="sibTrans" cxnId="{32B80848-6F34-4BF6-AD42-482303009FB5}">
      <dgm:prSet/>
      <dgm:spPr/>
      <dgm:t>
        <a:bodyPr/>
        <a:lstStyle/>
        <a:p>
          <a:pPr>
            <a:lnSpc>
              <a:spcPct val="100000"/>
            </a:lnSpc>
          </a:pPr>
          <a:endParaRPr lang="en-US"/>
        </a:p>
      </dgm:t>
    </dgm:pt>
    <dgm:pt modelId="{044D3FB7-813A-433D-91B9-5F926171D8C7}">
      <dgm:prSet/>
      <dgm:spPr/>
      <dgm:t>
        <a:bodyPr/>
        <a:lstStyle/>
        <a:p>
          <a:pPr>
            <a:lnSpc>
              <a:spcPct val="100000"/>
            </a:lnSpc>
          </a:pPr>
          <a:r>
            <a:rPr lang="en-US" b="0" i="0" baseline="0"/>
            <a:t>Automates game flow, such as making moves, generating random numbers, or responding to player input.</a:t>
          </a:r>
          <a:endParaRPr lang="en-US"/>
        </a:p>
      </dgm:t>
    </dgm:pt>
    <dgm:pt modelId="{028B52ED-3DB2-438C-94E0-D05813E3F607}" type="parTrans" cxnId="{FB8EF46C-3A0A-4AD7-9099-24A79BE5A392}">
      <dgm:prSet/>
      <dgm:spPr/>
      <dgm:t>
        <a:bodyPr/>
        <a:lstStyle/>
        <a:p>
          <a:endParaRPr lang="en-US"/>
        </a:p>
      </dgm:t>
    </dgm:pt>
    <dgm:pt modelId="{D8176392-1838-4D78-9B8C-E785EE46279A}" type="sibTrans" cxnId="{FB8EF46C-3A0A-4AD7-9099-24A79BE5A392}">
      <dgm:prSet/>
      <dgm:spPr/>
      <dgm:t>
        <a:bodyPr/>
        <a:lstStyle/>
        <a:p>
          <a:endParaRPr lang="en-US"/>
        </a:p>
      </dgm:t>
    </dgm:pt>
    <dgm:pt modelId="{692C8E63-EE6B-490F-BCB1-D0B355A61C58}" type="pres">
      <dgm:prSet presAssocID="{0A741B7C-FB23-4B03-AC67-85F979C316EF}" presName="linear" presStyleCnt="0">
        <dgm:presLayoutVars>
          <dgm:animLvl val="lvl"/>
          <dgm:resizeHandles val="exact"/>
        </dgm:presLayoutVars>
      </dgm:prSet>
      <dgm:spPr/>
    </dgm:pt>
    <dgm:pt modelId="{CB05E400-B10F-4B18-BF9C-A7574B903367}" type="pres">
      <dgm:prSet presAssocID="{834AA441-E18B-440B-891E-FB7ED54F5974}" presName="parentText" presStyleLbl="node1" presStyleIdx="0" presStyleCnt="7">
        <dgm:presLayoutVars>
          <dgm:chMax val="0"/>
          <dgm:bulletEnabled val="1"/>
        </dgm:presLayoutVars>
      </dgm:prSet>
      <dgm:spPr/>
    </dgm:pt>
    <dgm:pt modelId="{B2386FCE-512C-4F9A-BADA-053536FC4964}" type="pres">
      <dgm:prSet presAssocID="{D510FD79-AFCE-4346-8F86-F56D0B142EE6}" presName="spacer" presStyleCnt="0"/>
      <dgm:spPr/>
    </dgm:pt>
    <dgm:pt modelId="{AB5E351C-8980-4F4A-8DFD-A2F5370C13E7}" type="pres">
      <dgm:prSet presAssocID="{70592E84-6502-4F3C-AF91-752EDB7AC9DD}" presName="parentText" presStyleLbl="node1" presStyleIdx="1" presStyleCnt="7">
        <dgm:presLayoutVars>
          <dgm:chMax val="0"/>
          <dgm:bulletEnabled val="1"/>
        </dgm:presLayoutVars>
      </dgm:prSet>
      <dgm:spPr/>
    </dgm:pt>
    <dgm:pt modelId="{B715B3B0-1057-4D3D-8C0B-E5DABBAC16EE}" type="pres">
      <dgm:prSet presAssocID="{E2E97E96-AB42-4147-BA82-5941BC55CE7B}" presName="spacer" presStyleCnt="0"/>
      <dgm:spPr/>
    </dgm:pt>
    <dgm:pt modelId="{91DE390A-B949-46D5-B06F-8D263599A3BB}" type="pres">
      <dgm:prSet presAssocID="{95E1E3D4-FFBE-4557-BC38-740B648A83DC}" presName="parentText" presStyleLbl="node1" presStyleIdx="2" presStyleCnt="7">
        <dgm:presLayoutVars>
          <dgm:chMax val="0"/>
          <dgm:bulletEnabled val="1"/>
        </dgm:presLayoutVars>
      </dgm:prSet>
      <dgm:spPr/>
    </dgm:pt>
    <dgm:pt modelId="{7B80E649-8E37-4D77-9DEF-7421FF33F7F5}" type="pres">
      <dgm:prSet presAssocID="{2B57D8C2-7AFF-4691-B142-BC013597BF9C}" presName="spacer" presStyleCnt="0"/>
      <dgm:spPr/>
    </dgm:pt>
    <dgm:pt modelId="{43923268-2BB8-4375-A92B-79535D5527DD}" type="pres">
      <dgm:prSet presAssocID="{8F27C415-3D64-4C18-84AB-33B3A4883924}" presName="parentText" presStyleLbl="node1" presStyleIdx="3" presStyleCnt="7">
        <dgm:presLayoutVars>
          <dgm:chMax val="0"/>
          <dgm:bulletEnabled val="1"/>
        </dgm:presLayoutVars>
      </dgm:prSet>
      <dgm:spPr/>
    </dgm:pt>
    <dgm:pt modelId="{689E6CB9-06E7-4E33-B954-6B1E2719A034}" type="pres">
      <dgm:prSet presAssocID="{1E38AC3C-7B94-4E28-B67D-27EACA1EB88F}" presName="spacer" presStyleCnt="0"/>
      <dgm:spPr/>
    </dgm:pt>
    <dgm:pt modelId="{51A176DF-7325-49B0-BABB-BA50303660C6}" type="pres">
      <dgm:prSet presAssocID="{8F7F563A-99B3-4CAA-AB10-76C43D5CFB0B}" presName="parentText" presStyleLbl="node1" presStyleIdx="4" presStyleCnt="7">
        <dgm:presLayoutVars>
          <dgm:chMax val="0"/>
          <dgm:bulletEnabled val="1"/>
        </dgm:presLayoutVars>
      </dgm:prSet>
      <dgm:spPr/>
    </dgm:pt>
    <dgm:pt modelId="{22748C85-C0E5-4711-BD26-C14F31D4F081}" type="pres">
      <dgm:prSet presAssocID="{2E1A7B50-E9AB-4578-8B36-2B1687DF674C}" presName="spacer" presStyleCnt="0"/>
      <dgm:spPr/>
    </dgm:pt>
    <dgm:pt modelId="{78156446-5037-4D0F-9E41-D778604E73E5}" type="pres">
      <dgm:prSet presAssocID="{B0C494B9-85C3-4387-A43E-AF931DB3808E}" presName="parentText" presStyleLbl="node1" presStyleIdx="5" presStyleCnt="7">
        <dgm:presLayoutVars>
          <dgm:chMax val="0"/>
          <dgm:bulletEnabled val="1"/>
        </dgm:presLayoutVars>
      </dgm:prSet>
      <dgm:spPr/>
    </dgm:pt>
    <dgm:pt modelId="{E6AF3936-9CF8-43C3-BD61-9B1E5A1A66DC}" type="pres">
      <dgm:prSet presAssocID="{4CE978B9-EC45-4395-A008-A61401C82FB1}" presName="spacer" presStyleCnt="0"/>
      <dgm:spPr/>
    </dgm:pt>
    <dgm:pt modelId="{72BEB611-2E49-4EA2-B36D-8AD5096609D6}" type="pres">
      <dgm:prSet presAssocID="{044D3FB7-813A-433D-91B9-5F926171D8C7}" presName="parentText" presStyleLbl="node1" presStyleIdx="6" presStyleCnt="7">
        <dgm:presLayoutVars>
          <dgm:chMax val="0"/>
          <dgm:bulletEnabled val="1"/>
        </dgm:presLayoutVars>
      </dgm:prSet>
      <dgm:spPr/>
    </dgm:pt>
  </dgm:ptLst>
  <dgm:cxnLst>
    <dgm:cxn modelId="{60180C2E-0343-4FF0-9235-036ABF496415}" type="presOf" srcId="{B0C494B9-85C3-4387-A43E-AF931DB3808E}" destId="{78156446-5037-4D0F-9E41-D778604E73E5}" srcOrd="0" destOrd="0" presId="urn:microsoft.com/office/officeart/2005/8/layout/vList2"/>
    <dgm:cxn modelId="{47F3CB5E-0747-4CE7-A72E-6252A3B9B28B}" srcId="{0A741B7C-FB23-4B03-AC67-85F979C316EF}" destId="{8F27C415-3D64-4C18-84AB-33B3A4883924}" srcOrd="3" destOrd="0" parTransId="{2AC1AC24-2ACB-43F6-88AE-D619F9898637}" sibTransId="{1E38AC3C-7B94-4E28-B67D-27EACA1EB88F}"/>
    <dgm:cxn modelId="{F6653465-220B-4ABF-8511-15E3085EC731}" type="presOf" srcId="{70592E84-6502-4F3C-AF91-752EDB7AC9DD}" destId="{AB5E351C-8980-4F4A-8DFD-A2F5370C13E7}" srcOrd="0" destOrd="0" presId="urn:microsoft.com/office/officeart/2005/8/layout/vList2"/>
    <dgm:cxn modelId="{32B80848-6F34-4BF6-AD42-482303009FB5}" srcId="{0A741B7C-FB23-4B03-AC67-85F979C316EF}" destId="{B0C494B9-85C3-4387-A43E-AF931DB3808E}" srcOrd="5" destOrd="0" parTransId="{C6C237A6-0F44-4898-B24C-4995B951FE9B}" sibTransId="{4CE978B9-EC45-4395-A008-A61401C82FB1}"/>
    <dgm:cxn modelId="{376FE249-7546-4271-8A54-A5C5E7DDC031}" type="presOf" srcId="{0A741B7C-FB23-4B03-AC67-85F979C316EF}" destId="{692C8E63-EE6B-490F-BCB1-D0B355A61C58}" srcOrd="0" destOrd="0" presId="urn:microsoft.com/office/officeart/2005/8/layout/vList2"/>
    <dgm:cxn modelId="{FB8EF46C-3A0A-4AD7-9099-24A79BE5A392}" srcId="{0A741B7C-FB23-4B03-AC67-85F979C316EF}" destId="{044D3FB7-813A-433D-91B9-5F926171D8C7}" srcOrd="6" destOrd="0" parTransId="{028B52ED-3DB2-438C-94E0-D05813E3F607}" sibTransId="{D8176392-1838-4D78-9B8C-E785EE46279A}"/>
    <dgm:cxn modelId="{6C91B376-8508-4F19-AE49-067884371913}" type="presOf" srcId="{044D3FB7-813A-433D-91B9-5F926171D8C7}" destId="{72BEB611-2E49-4EA2-B36D-8AD5096609D6}" srcOrd="0" destOrd="0" presId="urn:microsoft.com/office/officeart/2005/8/layout/vList2"/>
    <dgm:cxn modelId="{782BF876-8D6F-4A6D-88FE-DB03E1D86318}" type="presOf" srcId="{834AA441-E18B-440B-891E-FB7ED54F5974}" destId="{CB05E400-B10F-4B18-BF9C-A7574B903367}" srcOrd="0" destOrd="0" presId="urn:microsoft.com/office/officeart/2005/8/layout/vList2"/>
    <dgm:cxn modelId="{6009297B-64DB-46CE-A9CC-24F41D018793}" srcId="{0A741B7C-FB23-4B03-AC67-85F979C316EF}" destId="{70592E84-6502-4F3C-AF91-752EDB7AC9DD}" srcOrd="1" destOrd="0" parTransId="{5408EB6F-EF93-4577-BCE1-1848EACA845E}" sibTransId="{E2E97E96-AB42-4147-BA82-5941BC55CE7B}"/>
    <dgm:cxn modelId="{AD14D080-269F-49AF-8989-B5C335539123}" srcId="{0A741B7C-FB23-4B03-AC67-85F979C316EF}" destId="{95E1E3D4-FFBE-4557-BC38-740B648A83DC}" srcOrd="2" destOrd="0" parTransId="{A6F257F9-35D6-4B8D-BD2B-ED4B26E91DB6}" sibTransId="{2B57D8C2-7AFF-4691-B142-BC013597BF9C}"/>
    <dgm:cxn modelId="{57CFD1D5-FBD5-48B9-8A1E-46F008966049}" type="presOf" srcId="{8F27C415-3D64-4C18-84AB-33B3A4883924}" destId="{43923268-2BB8-4375-A92B-79535D5527DD}" srcOrd="0" destOrd="0" presId="urn:microsoft.com/office/officeart/2005/8/layout/vList2"/>
    <dgm:cxn modelId="{A43EEBD8-52EF-4319-A528-6A341F399D7E}" type="presOf" srcId="{95E1E3D4-FFBE-4557-BC38-740B648A83DC}" destId="{91DE390A-B949-46D5-B06F-8D263599A3BB}" srcOrd="0" destOrd="0" presId="urn:microsoft.com/office/officeart/2005/8/layout/vList2"/>
    <dgm:cxn modelId="{A3AC70E3-9D5E-47C8-AA61-2A75F0C13D7C}" srcId="{0A741B7C-FB23-4B03-AC67-85F979C316EF}" destId="{834AA441-E18B-440B-891E-FB7ED54F5974}" srcOrd="0" destOrd="0" parTransId="{929D2B76-E335-4927-88A8-CAB4EC2A0976}" sibTransId="{D510FD79-AFCE-4346-8F86-F56D0B142EE6}"/>
    <dgm:cxn modelId="{28172FE5-7DD0-4241-B9DB-BF2E44E58CA0}" srcId="{0A741B7C-FB23-4B03-AC67-85F979C316EF}" destId="{8F7F563A-99B3-4CAA-AB10-76C43D5CFB0B}" srcOrd="4" destOrd="0" parTransId="{308D4B7A-056E-4C61-AE15-1DBFFC57BB46}" sibTransId="{2E1A7B50-E9AB-4578-8B36-2B1687DF674C}"/>
    <dgm:cxn modelId="{6F9B9EE6-98A6-4C62-A37E-86E3A254DEE8}" type="presOf" srcId="{8F7F563A-99B3-4CAA-AB10-76C43D5CFB0B}" destId="{51A176DF-7325-49B0-BABB-BA50303660C6}" srcOrd="0" destOrd="0" presId="urn:microsoft.com/office/officeart/2005/8/layout/vList2"/>
    <dgm:cxn modelId="{46B9B545-644E-4BCF-8E61-3E68E2358866}" type="presParOf" srcId="{692C8E63-EE6B-490F-BCB1-D0B355A61C58}" destId="{CB05E400-B10F-4B18-BF9C-A7574B903367}" srcOrd="0" destOrd="0" presId="urn:microsoft.com/office/officeart/2005/8/layout/vList2"/>
    <dgm:cxn modelId="{23B502E8-C86F-4273-8B7E-D493AFECBD02}" type="presParOf" srcId="{692C8E63-EE6B-490F-BCB1-D0B355A61C58}" destId="{B2386FCE-512C-4F9A-BADA-053536FC4964}" srcOrd="1" destOrd="0" presId="urn:microsoft.com/office/officeart/2005/8/layout/vList2"/>
    <dgm:cxn modelId="{D92F99B0-B93B-4D7E-8106-2C74CEBB922E}" type="presParOf" srcId="{692C8E63-EE6B-490F-BCB1-D0B355A61C58}" destId="{AB5E351C-8980-4F4A-8DFD-A2F5370C13E7}" srcOrd="2" destOrd="0" presId="urn:microsoft.com/office/officeart/2005/8/layout/vList2"/>
    <dgm:cxn modelId="{6CE5C867-D4AD-434D-8478-AA761A8B3C71}" type="presParOf" srcId="{692C8E63-EE6B-490F-BCB1-D0B355A61C58}" destId="{B715B3B0-1057-4D3D-8C0B-E5DABBAC16EE}" srcOrd="3" destOrd="0" presId="urn:microsoft.com/office/officeart/2005/8/layout/vList2"/>
    <dgm:cxn modelId="{16904AD8-E5CA-47D3-BB5B-FAA086D0ED78}" type="presParOf" srcId="{692C8E63-EE6B-490F-BCB1-D0B355A61C58}" destId="{91DE390A-B949-46D5-B06F-8D263599A3BB}" srcOrd="4" destOrd="0" presId="urn:microsoft.com/office/officeart/2005/8/layout/vList2"/>
    <dgm:cxn modelId="{2464054E-988B-4881-AB71-E4F40E43FA80}" type="presParOf" srcId="{692C8E63-EE6B-490F-BCB1-D0B355A61C58}" destId="{7B80E649-8E37-4D77-9DEF-7421FF33F7F5}" srcOrd="5" destOrd="0" presId="urn:microsoft.com/office/officeart/2005/8/layout/vList2"/>
    <dgm:cxn modelId="{4E62EAED-1BF2-4415-AEA2-4338E89FA5B3}" type="presParOf" srcId="{692C8E63-EE6B-490F-BCB1-D0B355A61C58}" destId="{43923268-2BB8-4375-A92B-79535D5527DD}" srcOrd="6" destOrd="0" presId="urn:microsoft.com/office/officeart/2005/8/layout/vList2"/>
    <dgm:cxn modelId="{20C7F2C7-B09E-4763-8526-5A83A1B0F2BA}" type="presParOf" srcId="{692C8E63-EE6B-490F-BCB1-D0B355A61C58}" destId="{689E6CB9-06E7-4E33-B954-6B1E2719A034}" srcOrd="7" destOrd="0" presId="urn:microsoft.com/office/officeart/2005/8/layout/vList2"/>
    <dgm:cxn modelId="{C32732D1-16A4-4E37-A9B7-F38FA7A9B211}" type="presParOf" srcId="{692C8E63-EE6B-490F-BCB1-D0B355A61C58}" destId="{51A176DF-7325-49B0-BABB-BA50303660C6}" srcOrd="8" destOrd="0" presId="urn:microsoft.com/office/officeart/2005/8/layout/vList2"/>
    <dgm:cxn modelId="{C45D531C-DE79-46E1-BB9F-44044470E7E3}" type="presParOf" srcId="{692C8E63-EE6B-490F-BCB1-D0B355A61C58}" destId="{22748C85-C0E5-4711-BD26-C14F31D4F081}" srcOrd="9" destOrd="0" presId="urn:microsoft.com/office/officeart/2005/8/layout/vList2"/>
    <dgm:cxn modelId="{3B13B3B0-ABC2-4018-B593-D110206D0F58}" type="presParOf" srcId="{692C8E63-EE6B-490F-BCB1-D0B355A61C58}" destId="{78156446-5037-4D0F-9E41-D778604E73E5}" srcOrd="10" destOrd="0" presId="urn:microsoft.com/office/officeart/2005/8/layout/vList2"/>
    <dgm:cxn modelId="{92102AE2-D525-4888-8872-DFBF78A726CD}" type="presParOf" srcId="{692C8E63-EE6B-490F-BCB1-D0B355A61C58}" destId="{E6AF3936-9CF8-43C3-BD61-9B1E5A1A66DC}" srcOrd="11" destOrd="0" presId="urn:microsoft.com/office/officeart/2005/8/layout/vList2"/>
    <dgm:cxn modelId="{500356E4-4D2D-4BB0-B021-8AABB283BE15}" type="presParOf" srcId="{692C8E63-EE6B-490F-BCB1-D0B355A61C58}" destId="{72BEB611-2E49-4EA2-B36D-8AD5096609D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5E400-B10F-4B18-BF9C-A7574B903367}">
      <dsp:nvSpPr>
        <dsp:cNvPr id="0" name=""/>
        <dsp:cNvSpPr/>
      </dsp:nvSpPr>
      <dsp:spPr>
        <a:xfrm>
          <a:off x="0" y="63905"/>
          <a:ext cx="5115491" cy="65154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pPr>
          <a:r>
            <a:rPr lang="en-US" sz="1500" b="1" i="0" kern="1200" baseline="0"/>
            <a:t>Formulas and Functions</a:t>
          </a:r>
          <a:endParaRPr lang="en-US" sz="1500" kern="1200"/>
        </a:p>
      </dsp:txBody>
      <dsp:txXfrm>
        <a:off x="31806" y="95711"/>
        <a:ext cx="5051879" cy="587931"/>
      </dsp:txXfrm>
    </dsp:sp>
    <dsp:sp modelId="{AB5E351C-8980-4F4A-8DFD-A2F5370C13E7}">
      <dsp:nvSpPr>
        <dsp:cNvPr id="0" name=""/>
        <dsp:cNvSpPr/>
      </dsp:nvSpPr>
      <dsp:spPr>
        <a:xfrm>
          <a:off x="0" y="758649"/>
          <a:ext cx="5115491" cy="651543"/>
        </a:xfrm>
        <a:prstGeom prst="roundRect">
          <a:avLst/>
        </a:prstGeom>
        <a:solidFill>
          <a:schemeClr val="accent5">
            <a:hueOff val="-2025358"/>
            <a:satOff val="-138"/>
            <a:lumOff val="32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pPr>
          <a:r>
            <a:rPr lang="en-US" sz="1500" b="0" i="0" kern="1200" baseline="0"/>
            <a:t>Formulas like IF, COUNTIF, and VLOOKUP help manage game logic, player actions, and </a:t>
          </a:r>
          <a:endParaRPr lang="en-US" sz="1500" kern="1200"/>
        </a:p>
      </dsp:txBody>
      <dsp:txXfrm>
        <a:off x="31806" y="790455"/>
        <a:ext cx="5051879" cy="587931"/>
      </dsp:txXfrm>
    </dsp:sp>
    <dsp:sp modelId="{91DE390A-B949-46D5-B06F-8D263599A3BB}">
      <dsp:nvSpPr>
        <dsp:cNvPr id="0" name=""/>
        <dsp:cNvSpPr/>
      </dsp:nvSpPr>
      <dsp:spPr>
        <a:xfrm>
          <a:off x="0" y="1453393"/>
          <a:ext cx="5115491" cy="651543"/>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pPr>
          <a:r>
            <a:rPr lang="en-US" sz="1500" b="0" i="0" kern="1200" baseline="0"/>
            <a:t>event tracking.</a:t>
          </a:r>
          <a:endParaRPr lang="en-US" sz="1500" kern="1200" dirty="0"/>
        </a:p>
      </dsp:txBody>
      <dsp:txXfrm>
        <a:off x="31806" y="1485199"/>
        <a:ext cx="5051879" cy="587931"/>
      </dsp:txXfrm>
    </dsp:sp>
    <dsp:sp modelId="{43923268-2BB8-4375-A92B-79535D5527DD}">
      <dsp:nvSpPr>
        <dsp:cNvPr id="0" name=""/>
        <dsp:cNvSpPr/>
      </dsp:nvSpPr>
      <dsp:spPr>
        <a:xfrm>
          <a:off x="0" y="2148137"/>
          <a:ext cx="5115491" cy="651543"/>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pPr>
          <a:r>
            <a:rPr lang="en-US" sz="1500" b="1" i="0" kern="1200" baseline="0"/>
            <a:t>Conditional Formatting</a:t>
          </a:r>
          <a:endParaRPr lang="en-US" sz="1500" kern="1200"/>
        </a:p>
      </dsp:txBody>
      <dsp:txXfrm>
        <a:off x="31806" y="2179943"/>
        <a:ext cx="5051879" cy="587931"/>
      </dsp:txXfrm>
    </dsp:sp>
    <dsp:sp modelId="{51A176DF-7325-49B0-BABB-BA50303660C6}">
      <dsp:nvSpPr>
        <dsp:cNvPr id="0" name=""/>
        <dsp:cNvSpPr/>
      </dsp:nvSpPr>
      <dsp:spPr>
        <a:xfrm>
          <a:off x="0" y="2842880"/>
          <a:ext cx="5115491" cy="651543"/>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pPr>
          <a:r>
            <a:rPr lang="en-US" sz="1500" b="0" i="0" kern="1200" baseline="0"/>
            <a:t>Used to highlight cells, change colors, or display special effects based on player actions or game status.</a:t>
          </a:r>
          <a:endParaRPr lang="en-US" sz="1500" kern="1200"/>
        </a:p>
      </dsp:txBody>
      <dsp:txXfrm>
        <a:off x="31806" y="2874686"/>
        <a:ext cx="5051879" cy="587931"/>
      </dsp:txXfrm>
    </dsp:sp>
    <dsp:sp modelId="{78156446-5037-4D0F-9E41-D778604E73E5}">
      <dsp:nvSpPr>
        <dsp:cNvPr id="0" name=""/>
        <dsp:cNvSpPr/>
      </dsp:nvSpPr>
      <dsp:spPr>
        <a:xfrm>
          <a:off x="0" y="3537624"/>
          <a:ext cx="5115491" cy="651543"/>
        </a:xfrm>
        <a:prstGeom prst="roundRect">
          <a:avLst/>
        </a:prstGeom>
        <a:solidFill>
          <a:schemeClr val="accent5">
            <a:hueOff val="-10126791"/>
            <a:satOff val="-688"/>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pPr>
          <a:r>
            <a:rPr lang="en-US" sz="1500" b="1" i="0" kern="1200" baseline="0"/>
            <a:t>VBA (Visual Basic for Applications)</a:t>
          </a:r>
          <a:endParaRPr lang="en-US" sz="1500" kern="1200"/>
        </a:p>
      </dsp:txBody>
      <dsp:txXfrm>
        <a:off x="31806" y="3569430"/>
        <a:ext cx="5051879" cy="587931"/>
      </dsp:txXfrm>
    </dsp:sp>
    <dsp:sp modelId="{72BEB611-2E49-4EA2-B36D-8AD5096609D6}">
      <dsp:nvSpPr>
        <dsp:cNvPr id="0" name=""/>
        <dsp:cNvSpPr/>
      </dsp:nvSpPr>
      <dsp:spPr>
        <a:xfrm>
          <a:off x="0" y="4232368"/>
          <a:ext cx="5115491" cy="651543"/>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pPr>
          <a:r>
            <a:rPr lang="en-US" sz="1500" b="0" i="0" kern="1200" baseline="0"/>
            <a:t>Automates game flow, such as making moves, generating random numbers, or responding to player input.</a:t>
          </a:r>
          <a:endParaRPr lang="en-US" sz="1500" kern="1200"/>
        </a:p>
      </dsp:txBody>
      <dsp:txXfrm>
        <a:off x="31806" y="4264174"/>
        <a:ext cx="5051879" cy="5879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96D6-6580-FED8-9E70-95A5C809D0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B9FFD8-DD9F-3984-7550-1BAA3905DC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38BEF9-42D4-7C04-1A99-3C1817A8BE3F}"/>
              </a:ext>
            </a:extLst>
          </p:cNvPr>
          <p:cNvSpPr>
            <a:spLocks noGrp="1"/>
          </p:cNvSpPr>
          <p:nvPr>
            <p:ph type="dt" sz="half" idx="10"/>
          </p:nvPr>
        </p:nvSpPr>
        <p:spPr/>
        <p:txBody>
          <a:bodyPr/>
          <a:lstStyle/>
          <a:p>
            <a:fld id="{F7BAC340-4EF6-40FC-8AEA-C4180D1CB14E}" type="datetimeFigureOut">
              <a:rPr lang="en-US" smtClean="0"/>
              <a:t>11/25/2024</a:t>
            </a:fld>
            <a:endParaRPr lang="en-US"/>
          </a:p>
        </p:txBody>
      </p:sp>
      <p:sp>
        <p:nvSpPr>
          <p:cNvPr id="5" name="Footer Placeholder 4">
            <a:extLst>
              <a:ext uri="{FF2B5EF4-FFF2-40B4-BE49-F238E27FC236}">
                <a16:creationId xmlns:a16="http://schemas.microsoft.com/office/drawing/2014/main" id="{DC2E88E7-1EDB-35BC-1B15-A43F62C85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C71C6-A01A-895D-C892-D7CC999A279D}"/>
              </a:ext>
            </a:extLst>
          </p:cNvPr>
          <p:cNvSpPr>
            <a:spLocks noGrp="1"/>
          </p:cNvSpPr>
          <p:nvPr>
            <p:ph type="sldNum" sz="quarter" idx="12"/>
          </p:nvPr>
        </p:nvSpPr>
        <p:spPr/>
        <p:txBody>
          <a:bodyPr/>
          <a:lstStyle/>
          <a:p>
            <a:fld id="{4B9AFF2D-9213-424E-AF25-79E44EB7C70A}" type="slidenum">
              <a:rPr lang="en-US" smtClean="0"/>
              <a:t>‹#›</a:t>
            </a:fld>
            <a:endParaRPr lang="en-US"/>
          </a:p>
        </p:txBody>
      </p:sp>
    </p:spTree>
    <p:extLst>
      <p:ext uri="{BB962C8B-B14F-4D97-AF65-F5344CB8AC3E}">
        <p14:creationId xmlns:p14="http://schemas.microsoft.com/office/powerpoint/2010/main" val="377683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0A63-1454-622A-D3D2-A4346BFB59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F01125-023F-7C49-2BDD-27E5385CCE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95B56-C560-877B-857A-06A61D074C8D}"/>
              </a:ext>
            </a:extLst>
          </p:cNvPr>
          <p:cNvSpPr>
            <a:spLocks noGrp="1"/>
          </p:cNvSpPr>
          <p:nvPr>
            <p:ph type="dt" sz="half" idx="10"/>
          </p:nvPr>
        </p:nvSpPr>
        <p:spPr/>
        <p:txBody>
          <a:bodyPr/>
          <a:lstStyle/>
          <a:p>
            <a:fld id="{F7BAC340-4EF6-40FC-8AEA-C4180D1CB14E}" type="datetimeFigureOut">
              <a:rPr lang="en-US" smtClean="0"/>
              <a:t>11/25/2024</a:t>
            </a:fld>
            <a:endParaRPr lang="en-US"/>
          </a:p>
        </p:txBody>
      </p:sp>
      <p:sp>
        <p:nvSpPr>
          <p:cNvPr id="5" name="Footer Placeholder 4">
            <a:extLst>
              <a:ext uri="{FF2B5EF4-FFF2-40B4-BE49-F238E27FC236}">
                <a16:creationId xmlns:a16="http://schemas.microsoft.com/office/drawing/2014/main" id="{B6FBD523-D31A-CB1C-143B-D67F82302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8D0AD-ED5B-9C98-CE36-447812781378}"/>
              </a:ext>
            </a:extLst>
          </p:cNvPr>
          <p:cNvSpPr>
            <a:spLocks noGrp="1"/>
          </p:cNvSpPr>
          <p:nvPr>
            <p:ph type="sldNum" sz="quarter" idx="12"/>
          </p:nvPr>
        </p:nvSpPr>
        <p:spPr/>
        <p:txBody>
          <a:bodyPr/>
          <a:lstStyle/>
          <a:p>
            <a:fld id="{4B9AFF2D-9213-424E-AF25-79E44EB7C70A}" type="slidenum">
              <a:rPr lang="en-US" smtClean="0"/>
              <a:t>‹#›</a:t>
            </a:fld>
            <a:endParaRPr lang="en-US"/>
          </a:p>
        </p:txBody>
      </p:sp>
    </p:spTree>
    <p:extLst>
      <p:ext uri="{BB962C8B-B14F-4D97-AF65-F5344CB8AC3E}">
        <p14:creationId xmlns:p14="http://schemas.microsoft.com/office/powerpoint/2010/main" val="224510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7C93D9-69EE-962E-5A8B-EE514EFD8B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C208BC-393E-FBAC-3D24-607389591A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B0C8F-325F-9C69-9934-508FED881415}"/>
              </a:ext>
            </a:extLst>
          </p:cNvPr>
          <p:cNvSpPr>
            <a:spLocks noGrp="1"/>
          </p:cNvSpPr>
          <p:nvPr>
            <p:ph type="dt" sz="half" idx="10"/>
          </p:nvPr>
        </p:nvSpPr>
        <p:spPr/>
        <p:txBody>
          <a:bodyPr/>
          <a:lstStyle/>
          <a:p>
            <a:fld id="{F7BAC340-4EF6-40FC-8AEA-C4180D1CB14E}" type="datetimeFigureOut">
              <a:rPr lang="en-US" smtClean="0"/>
              <a:t>11/25/2024</a:t>
            </a:fld>
            <a:endParaRPr lang="en-US"/>
          </a:p>
        </p:txBody>
      </p:sp>
      <p:sp>
        <p:nvSpPr>
          <p:cNvPr id="5" name="Footer Placeholder 4">
            <a:extLst>
              <a:ext uri="{FF2B5EF4-FFF2-40B4-BE49-F238E27FC236}">
                <a16:creationId xmlns:a16="http://schemas.microsoft.com/office/drawing/2014/main" id="{77BA9E43-5A0E-7323-6162-1191DB240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3E788-32CD-3CED-5E7F-EFFCC460643A}"/>
              </a:ext>
            </a:extLst>
          </p:cNvPr>
          <p:cNvSpPr>
            <a:spLocks noGrp="1"/>
          </p:cNvSpPr>
          <p:nvPr>
            <p:ph type="sldNum" sz="quarter" idx="12"/>
          </p:nvPr>
        </p:nvSpPr>
        <p:spPr/>
        <p:txBody>
          <a:bodyPr/>
          <a:lstStyle/>
          <a:p>
            <a:fld id="{4B9AFF2D-9213-424E-AF25-79E44EB7C70A}" type="slidenum">
              <a:rPr lang="en-US" smtClean="0"/>
              <a:t>‹#›</a:t>
            </a:fld>
            <a:endParaRPr lang="en-US"/>
          </a:p>
        </p:txBody>
      </p:sp>
    </p:spTree>
    <p:extLst>
      <p:ext uri="{BB962C8B-B14F-4D97-AF65-F5344CB8AC3E}">
        <p14:creationId xmlns:p14="http://schemas.microsoft.com/office/powerpoint/2010/main" val="372197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5C56-34F7-C026-FAD2-A2A5E283CD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500913-5B7D-1B5C-241F-E341C44DB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D487D-0C1D-13D7-18CF-6D64408785A0}"/>
              </a:ext>
            </a:extLst>
          </p:cNvPr>
          <p:cNvSpPr>
            <a:spLocks noGrp="1"/>
          </p:cNvSpPr>
          <p:nvPr>
            <p:ph type="dt" sz="half" idx="10"/>
          </p:nvPr>
        </p:nvSpPr>
        <p:spPr/>
        <p:txBody>
          <a:bodyPr/>
          <a:lstStyle/>
          <a:p>
            <a:fld id="{F7BAC340-4EF6-40FC-8AEA-C4180D1CB14E}" type="datetimeFigureOut">
              <a:rPr lang="en-US" smtClean="0"/>
              <a:t>11/25/2024</a:t>
            </a:fld>
            <a:endParaRPr lang="en-US"/>
          </a:p>
        </p:txBody>
      </p:sp>
      <p:sp>
        <p:nvSpPr>
          <p:cNvPr id="5" name="Footer Placeholder 4">
            <a:extLst>
              <a:ext uri="{FF2B5EF4-FFF2-40B4-BE49-F238E27FC236}">
                <a16:creationId xmlns:a16="http://schemas.microsoft.com/office/drawing/2014/main" id="{0016423A-37E2-08AE-D8B0-C1517C72F4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75DFD2-AF67-F9D9-E44A-15E88D2B2DD2}"/>
              </a:ext>
            </a:extLst>
          </p:cNvPr>
          <p:cNvSpPr>
            <a:spLocks noGrp="1"/>
          </p:cNvSpPr>
          <p:nvPr>
            <p:ph type="sldNum" sz="quarter" idx="12"/>
          </p:nvPr>
        </p:nvSpPr>
        <p:spPr/>
        <p:txBody>
          <a:bodyPr/>
          <a:lstStyle/>
          <a:p>
            <a:fld id="{4B9AFF2D-9213-424E-AF25-79E44EB7C70A}" type="slidenum">
              <a:rPr lang="en-US" smtClean="0"/>
              <a:t>‹#›</a:t>
            </a:fld>
            <a:endParaRPr lang="en-US"/>
          </a:p>
        </p:txBody>
      </p:sp>
    </p:spTree>
    <p:extLst>
      <p:ext uri="{BB962C8B-B14F-4D97-AF65-F5344CB8AC3E}">
        <p14:creationId xmlns:p14="http://schemas.microsoft.com/office/powerpoint/2010/main" val="92576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A9A0-7A70-5F9C-475D-B72F396F47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84BF8D-3DCA-296D-9B92-A2021107A8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DCBB89-46BB-8175-DB41-B2989C251C71}"/>
              </a:ext>
            </a:extLst>
          </p:cNvPr>
          <p:cNvSpPr>
            <a:spLocks noGrp="1"/>
          </p:cNvSpPr>
          <p:nvPr>
            <p:ph type="dt" sz="half" idx="10"/>
          </p:nvPr>
        </p:nvSpPr>
        <p:spPr/>
        <p:txBody>
          <a:bodyPr/>
          <a:lstStyle/>
          <a:p>
            <a:fld id="{F7BAC340-4EF6-40FC-8AEA-C4180D1CB14E}" type="datetimeFigureOut">
              <a:rPr lang="en-US" smtClean="0"/>
              <a:t>11/25/2024</a:t>
            </a:fld>
            <a:endParaRPr lang="en-US"/>
          </a:p>
        </p:txBody>
      </p:sp>
      <p:sp>
        <p:nvSpPr>
          <p:cNvPr id="5" name="Footer Placeholder 4">
            <a:extLst>
              <a:ext uri="{FF2B5EF4-FFF2-40B4-BE49-F238E27FC236}">
                <a16:creationId xmlns:a16="http://schemas.microsoft.com/office/drawing/2014/main" id="{F1CCA76E-2122-849C-F54E-35C4C3376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B8AF6-A007-0C28-6415-A2EDE870641B}"/>
              </a:ext>
            </a:extLst>
          </p:cNvPr>
          <p:cNvSpPr>
            <a:spLocks noGrp="1"/>
          </p:cNvSpPr>
          <p:nvPr>
            <p:ph type="sldNum" sz="quarter" idx="12"/>
          </p:nvPr>
        </p:nvSpPr>
        <p:spPr/>
        <p:txBody>
          <a:bodyPr/>
          <a:lstStyle/>
          <a:p>
            <a:fld id="{4B9AFF2D-9213-424E-AF25-79E44EB7C70A}" type="slidenum">
              <a:rPr lang="en-US" smtClean="0"/>
              <a:t>‹#›</a:t>
            </a:fld>
            <a:endParaRPr lang="en-US"/>
          </a:p>
        </p:txBody>
      </p:sp>
    </p:spTree>
    <p:extLst>
      <p:ext uri="{BB962C8B-B14F-4D97-AF65-F5344CB8AC3E}">
        <p14:creationId xmlns:p14="http://schemas.microsoft.com/office/powerpoint/2010/main" val="3707200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B460-C4CF-1962-5960-DEDED12188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098317-DA87-FA53-54EB-FCE467588E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1F2179-D5C0-B07F-10AF-782534312E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D29019-E90A-C873-CD1D-82AFA3405FFE}"/>
              </a:ext>
            </a:extLst>
          </p:cNvPr>
          <p:cNvSpPr>
            <a:spLocks noGrp="1"/>
          </p:cNvSpPr>
          <p:nvPr>
            <p:ph type="dt" sz="half" idx="10"/>
          </p:nvPr>
        </p:nvSpPr>
        <p:spPr/>
        <p:txBody>
          <a:bodyPr/>
          <a:lstStyle/>
          <a:p>
            <a:fld id="{F7BAC340-4EF6-40FC-8AEA-C4180D1CB14E}" type="datetimeFigureOut">
              <a:rPr lang="en-US" smtClean="0"/>
              <a:t>11/25/2024</a:t>
            </a:fld>
            <a:endParaRPr lang="en-US"/>
          </a:p>
        </p:txBody>
      </p:sp>
      <p:sp>
        <p:nvSpPr>
          <p:cNvPr id="6" name="Footer Placeholder 5">
            <a:extLst>
              <a:ext uri="{FF2B5EF4-FFF2-40B4-BE49-F238E27FC236}">
                <a16:creationId xmlns:a16="http://schemas.microsoft.com/office/drawing/2014/main" id="{84CB3F12-8D31-8135-C318-28AD621007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9F4CD-6C8C-F42E-5E9A-CD2A3D7033DB}"/>
              </a:ext>
            </a:extLst>
          </p:cNvPr>
          <p:cNvSpPr>
            <a:spLocks noGrp="1"/>
          </p:cNvSpPr>
          <p:nvPr>
            <p:ph type="sldNum" sz="quarter" idx="12"/>
          </p:nvPr>
        </p:nvSpPr>
        <p:spPr/>
        <p:txBody>
          <a:bodyPr/>
          <a:lstStyle/>
          <a:p>
            <a:fld id="{4B9AFF2D-9213-424E-AF25-79E44EB7C70A}" type="slidenum">
              <a:rPr lang="en-US" smtClean="0"/>
              <a:t>‹#›</a:t>
            </a:fld>
            <a:endParaRPr lang="en-US"/>
          </a:p>
        </p:txBody>
      </p:sp>
    </p:spTree>
    <p:extLst>
      <p:ext uri="{BB962C8B-B14F-4D97-AF65-F5344CB8AC3E}">
        <p14:creationId xmlns:p14="http://schemas.microsoft.com/office/powerpoint/2010/main" val="375812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04541-0B04-787D-5015-BCDB4204D1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D3777F-F132-0BAF-BAC2-E682262136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8F7FD0-60D2-2DC0-CBEA-AE996A5896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4E6921-78B9-6AC7-A891-1C9D76A427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BF35C8-0804-42E0-8C4D-2DD2353E97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68F925-87AE-A930-C3A1-1BD07B02FD2B}"/>
              </a:ext>
            </a:extLst>
          </p:cNvPr>
          <p:cNvSpPr>
            <a:spLocks noGrp="1"/>
          </p:cNvSpPr>
          <p:nvPr>
            <p:ph type="dt" sz="half" idx="10"/>
          </p:nvPr>
        </p:nvSpPr>
        <p:spPr/>
        <p:txBody>
          <a:bodyPr/>
          <a:lstStyle/>
          <a:p>
            <a:fld id="{F7BAC340-4EF6-40FC-8AEA-C4180D1CB14E}" type="datetimeFigureOut">
              <a:rPr lang="en-US" smtClean="0"/>
              <a:t>11/25/2024</a:t>
            </a:fld>
            <a:endParaRPr lang="en-US"/>
          </a:p>
        </p:txBody>
      </p:sp>
      <p:sp>
        <p:nvSpPr>
          <p:cNvPr id="8" name="Footer Placeholder 7">
            <a:extLst>
              <a:ext uri="{FF2B5EF4-FFF2-40B4-BE49-F238E27FC236}">
                <a16:creationId xmlns:a16="http://schemas.microsoft.com/office/drawing/2014/main" id="{A20EEFD4-92B8-2FE5-F331-FCBAAD9368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A2BE94-4968-2324-5092-8A3DD6CB79DA}"/>
              </a:ext>
            </a:extLst>
          </p:cNvPr>
          <p:cNvSpPr>
            <a:spLocks noGrp="1"/>
          </p:cNvSpPr>
          <p:nvPr>
            <p:ph type="sldNum" sz="quarter" idx="12"/>
          </p:nvPr>
        </p:nvSpPr>
        <p:spPr/>
        <p:txBody>
          <a:bodyPr/>
          <a:lstStyle/>
          <a:p>
            <a:fld id="{4B9AFF2D-9213-424E-AF25-79E44EB7C70A}" type="slidenum">
              <a:rPr lang="en-US" smtClean="0"/>
              <a:t>‹#›</a:t>
            </a:fld>
            <a:endParaRPr lang="en-US"/>
          </a:p>
        </p:txBody>
      </p:sp>
    </p:spTree>
    <p:extLst>
      <p:ext uri="{BB962C8B-B14F-4D97-AF65-F5344CB8AC3E}">
        <p14:creationId xmlns:p14="http://schemas.microsoft.com/office/powerpoint/2010/main" val="133629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CE182-262F-B75F-4406-AE650B35BD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4ED07B-A16A-EECB-3EEA-F27995F458EB}"/>
              </a:ext>
            </a:extLst>
          </p:cNvPr>
          <p:cNvSpPr>
            <a:spLocks noGrp="1"/>
          </p:cNvSpPr>
          <p:nvPr>
            <p:ph type="dt" sz="half" idx="10"/>
          </p:nvPr>
        </p:nvSpPr>
        <p:spPr/>
        <p:txBody>
          <a:bodyPr/>
          <a:lstStyle/>
          <a:p>
            <a:fld id="{F7BAC340-4EF6-40FC-8AEA-C4180D1CB14E}" type="datetimeFigureOut">
              <a:rPr lang="en-US" smtClean="0"/>
              <a:t>11/25/2024</a:t>
            </a:fld>
            <a:endParaRPr lang="en-US"/>
          </a:p>
        </p:txBody>
      </p:sp>
      <p:sp>
        <p:nvSpPr>
          <p:cNvPr id="4" name="Footer Placeholder 3">
            <a:extLst>
              <a:ext uri="{FF2B5EF4-FFF2-40B4-BE49-F238E27FC236}">
                <a16:creationId xmlns:a16="http://schemas.microsoft.com/office/drawing/2014/main" id="{308ABCEB-6370-D6B1-FD32-707C47FF82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C0AE3F-48F3-F68C-3D74-025F9DBE81D6}"/>
              </a:ext>
            </a:extLst>
          </p:cNvPr>
          <p:cNvSpPr>
            <a:spLocks noGrp="1"/>
          </p:cNvSpPr>
          <p:nvPr>
            <p:ph type="sldNum" sz="quarter" idx="12"/>
          </p:nvPr>
        </p:nvSpPr>
        <p:spPr/>
        <p:txBody>
          <a:bodyPr/>
          <a:lstStyle/>
          <a:p>
            <a:fld id="{4B9AFF2D-9213-424E-AF25-79E44EB7C70A}" type="slidenum">
              <a:rPr lang="en-US" smtClean="0"/>
              <a:t>‹#›</a:t>
            </a:fld>
            <a:endParaRPr lang="en-US"/>
          </a:p>
        </p:txBody>
      </p:sp>
    </p:spTree>
    <p:extLst>
      <p:ext uri="{BB962C8B-B14F-4D97-AF65-F5344CB8AC3E}">
        <p14:creationId xmlns:p14="http://schemas.microsoft.com/office/powerpoint/2010/main" val="367102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313F0-4305-5147-01DC-9C9FB92AF89A}"/>
              </a:ext>
            </a:extLst>
          </p:cNvPr>
          <p:cNvSpPr>
            <a:spLocks noGrp="1"/>
          </p:cNvSpPr>
          <p:nvPr>
            <p:ph type="dt" sz="half" idx="10"/>
          </p:nvPr>
        </p:nvSpPr>
        <p:spPr/>
        <p:txBody>
          <a:bodyPr/>
          <a:lstStyle/>
          <a:p>
            <a:fld id="{F7BAC340-4EF6-40FC-8AEA-C4180D1CB14E}" type="datetimeFigureOut">
              <a:rPr lang="en-US" smtClean="0"/>
              <a:t>11/25/2024</a:t>
            </a:fld>
            <a:endParaRPr lang="en-US"/>
          </a:p>
        </p:txBody>
      </p:sp>
      <p:sp>
        <p:nvSpPr>
          <p:cNvPr id="3" name="Footer Placeholder 2">
            <a:extLst>
              <a:ext uri="{FF2B5EF4-FFF2-40B4-BE49-F238E27FC236}">
                <a16:creationId xmlns:a16="http://schemas.microsoft.com/office/drawing/2014/main" id="{194C2F38-229F-79AC-BB82-B715B92AE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2EA119-2A0F-1D75-FB69-4057417C3A75}"/>
              </a:ext>
            </a:extLst>
          </p:cNvPr>
          <p:cNvSpPr>
            <a:spLocks noGrp="1"/>
          </p:cNvSpPr>
          <p:nvPr>
            <p:ph type="sldNum" sz="quarter" idx="12"/>
          </p:nvPr>
        </p:nvSpPr>
        <p:spPr/>
        <p:txBody>
          <a:bodyPr/>
          <a:lstStyle/>
          <a:p>
            <a:fld id="{4B9AFF2D-9213-424E-AF25-79E44EB7C70A}" type="slidenum">
              <a:rPr lang="en-US" smtClean="0"/>
              <a:t>‹#›</a:t>
            </a:fld>
            <a:endParaRPr lang="en-US"/>
          </a:p>
        </p:txBody>
      </p:sp>
    </p:spTree>
    <p:extLst>
      <p:ext uri="{BB962C8B-B14F-4D97-AF65-F5344CB8AC3E}">
        <p14:creationId xmlns:p14="http://schemas.microsoft.com/office/powerpoint/2010/main" val="56287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FB9-B087-6244-4812-10094FE45A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6E24C1-B661-9996-C8A9-75114022E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3E63B5-4C9C-631E-01CC-050B23F24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89547C-734E-E101-5C89-844757B3691C}"/>
              </a:ext>
            </a:extLst>
          </p:cNvPr>
          <p:cNvSpPr>
            <a:spLocks noGrp="1"/>
          </p:cNvSpPr>
          <p:nvPr>
            <p:ph type="dt" sz="half" idx="10"/>
          </p:nvPr>
        </p:nvSpPr>
        <p:spPr/>
        <p:txBody>
          <a:bodyPr/>
          <a:lstStyle/>
          <a:p>
            <a:fld id="{F7BAC340-4EF6-40FC-8AEA-C4180D1CB14E}" type="datetimeFigureOut">
              <a:rPr lang="en-US" smtClean="0"/>
              <a:t>11/25/2024</a:t>
            </a:fld>
            <a:endParaRPr lang="en-US"/>
          </a:p>
        </p:txBody>
      </p:sp>
      <p:sp>
        <p:nvSpPr>
          <p:cNvPr id="6" name="Footer Placeholder 5">
            <a:extLst>
              <a:ext uri="{FF2B5EF4-FFF2-40B4-BE49-F238E27FC236}">
                <a16:creationId xmlns:a16="http://schemas.microsoft.com/office/drawing/2014/main" id="{AFED6408-7DB3-455D-9CA7-7A54FEAE28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6DFBC7-AF90-1DC9-2557-FF7F760A7A95}"/>
              </a:ext>
            </a:extLst>
          </p:cNvPr>
          <p:cNvSpPr>
            <a:spLocks noGrp="1"/>
          </p:cNvSpPr>
          <p:nvPr>
            <p:ph type="sldNum" sz="quarter" idx="12"/>
          </p:nvPr>
        </p:nvSpPr>
        <p:spPr/>
        <p:txBody>
          <a:bodyPr/>
          <a:lstStyle/>
          <a:p>
            <a:fld id="{4B9AFF2D-9213-424E-AF25-79E44EB7C70A}" type="slidenum">
              <a:rPr lang="en-US" smtClean="0"/>
              <a:t>‹#›</a:t>
            </a:fld>
            <a:endParaRPr lang="en-US"/>
          </a:p>
        </p:txBody>
      </p:sp>
    </p:spTree>
    <p:extLst>
      <p:ext uri="{BB962C8B-B14F-4D97-AF65-F5344CB8AC3E}">
        <p14:creationId xmlns:p14="http://schemas.microsoft.com/office/powerpoint/2010/main" val="340927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BFE24-A400-C1F5-57E3-B6D1A1EFCA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F237A2-258E-B6C3-B31B-B032BB81BD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F46DB6-C795-CF62-889D-6B94A28EC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CCBE-DFD2-4B31-5C6A-98DAABEF95C8}"/>
              </a:ext>
            </a:extLst>
          </p:cNvPr>
          <p:cNvSpPr>
            <a:spLocks noGrp="1"/>
          </p:cNvSpPr>
          <p:nvPr>
            <p:ph type="dt" sz="half" idx="10"/>
          </p:nvPr>
        </p:nvSpPr>
        <p:spPr/>
        <p:txBody>
          <a:bodyPr/>
          <a:lstStyle/>
          <a:p>
            <a:fld id="{F7BAC340-4EF6-40FC-8AEA-C4180D1CB14E}" type="datetimeFigureOut">
              <a:rPr lang="en-US" smtClean="0"/>
              <a:t>11/25/2024</a:t>
            </a:fld>
            <a:endParaRPr lang="en-US"/>
          </a:p>
        </p:txBody>
      </p:sp>
      <p:sp>
        <p:nvSpPr>
          <p:cNvPr id="6" name="Footer Placeholder 5">
            <a:extLst>
              <a:ext uri="{FF2B5EF4-FFF2-40B4-BE49-F238E27FC236}">
                <a16:creationId xmlns:a16="http://schemas.microsoft.com/office/drawing/2014/main" id="{4929A087-C577-A164-2D27-0CB1E8F912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F17AE7-39B6-C46F-8FE0-F25082C9F796}"/>
              </a:ext>
            </a:extLst>
          </p:cNvPr>
          <p:cNvSpPr>
            <a:spLocks noGrp="1"/>
          </p:cNvSpPr>
          <p:nvPr>
            <p:ph type="sldNum" sz="quarter" idx="12"/>
          </p:nvPr>
        </p:nvSpPr>
        <p:spPr/>
        <p:txBody>
          <a:bodyPr/>
          <a:lstStyle/>
          <a:p>
            <a:fld id="{4B9AFF2D-9213-424E-AF25-79E44EB7C70A}" type="slidenum">
              <a:rPr lang="en-US" smtClean="0"/>
              <a:t>‹#›</a:t>
            </a:fld>
            <a:endParaRPr lang="en-US"/>
          </a:p>
        </p:txBody>
      </p:sp>
    </p:spTree>
    <p:extLst>
      <p:ext uri="{BB962C8B-B14F-4D97-AF65-F5344CB8AC3E}">
        <p14:creationId xmlns:p14="http://schemas.microsoft.com/office/powerpoint/2010/main" val="295934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FE6977-3CE5-185A-AF71-D845219074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0B0E8F-FF95-9C5D-DF27-1C1D6E44D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131C6-8462-3EA1-CD92-3E42FA8F56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BAC340-4EF6-40FC-8AEA-C4180D1CB14E}" type="datetimeFigureOut">
              <a:rPr lang="en-US" smtClean="0"/>
              <a:t>11/25/2024</a:t>
            </a:fld>
            <a:endParaRPr lang="en-US"/>
          </a:p>
        </p:txBody>
      </p:sp>
      <p:sp>
        <p:nvSpPr>
          <p:cNvPr id="5" name="Footer Placeholder 4">
            <a:extLst>
              <a:ext uri="{FF2B5EF4-FFF2-40B4-BE49-F238E27FC236}">
                <a16:creationId xmlns:a16="http://schemas.microsoft.com/office/drawing/2014/main" id="{91821D04-933E-61BE-B9BB-7D9505380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8B33432-4545-4D26-91A9-CB70726DB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9AFF2D-9213-424E-AF25-79E44EB7C70A}" type="slidenum">
              <a:rPr lang="en-US" smtClean="0"/>
              <a:t>‹#›</a:t>
            </a:fld>
            <a:endParaRPr lang="en-US"/>
          </a:p>
        </p:txBody>
      </p:sp>
    </p:spTree>
    <p:extLst>
      <p:ext uri="{BB962C8B-B14F-4D97-AF65-F5344CB8AC3E}">
        <p14:creationId xmlns:p14="http://schemas.microsoft.com/office/powerpoint/2010/main" val="120888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Hl2E9NyHKBI?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tNWPGhzhdMg?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OrwBc6PwAcY?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ax2UBISNv2A?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IrVA1BBHFHw?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84B45-511D-1F81-EFA3-83184B60134C}"/>
              </a:ext>
            </a:extLst>
          </p:cNvPr>
          <p:cNvSpPr>
            <a:spLocks noGrp="1"/>
          </p:cNvSpPr>
          <p:nvPr>
            <p:ph type="ctrTitle"/>
          </p:nvPr>
        </p:nvSpPr>
        <p:spPr>
          <a:xfrm>
            <a:off x="6194716" y="739978"/>
            <a:ext cx="5334930" cy="3004145"/>
          </a:xfrm>
        </p:spPr>
        <p:txBody>
          <a:bodyPr>
            <a:normAutofit/>
          </a:bodyPr>
          <a:lstStyle/>
          <a:p>
            <a:r>
              <a:rPr lang="en-US" b="1" dirty="0"/>
              <a:t>The Wonders Of Excel</a:t>
            </a:r>
          </a:p>
        </p:txBody>
      </p:sp>
      <p:sp>
        <p:nvSpPr>
          <p:cNvPr id="3" name="Subtitle 2">
            <a:extLst>
              <a:ext uri="{FF2B5EF4-FFF2-40B4-BE49-F238E27FC236}">
                <a16:creationId xmlns:a16="http://schemas.microsoft.com/office/drawing/2014/main" id="{92E557F4-4084-50DC-7281-F4CC0008A97B}"/>
              </a:ext>
            </a:extLst>
          </p:cNvPr>
          <p:cNvSpPr>
            <a:spLocks noGrp="1"/>
          </p:cNvSpPr>
          <p:nvPr>
            <p:ph type="subTitle" idx="1"/>
          </p:nvPr>
        </p:nvSpPr>
        <p:spPr>
          <a:xfrm>
            <a:off x="6194715" y="3836197"/>
            <a:ext cx="5334931" cy="2189214"/>
          </a:xfrm>
        </p:spPr>
        <p:txBody>
          <a:bodyPr>
            <a:normAutofit/>
          </a:bodyPr>
          <a:lstStyle/>
          <a:p>
            <a:r>
              <a:rPr lang="en-US" b="1" dirty="0"/>
              <a:t>Competitive Spread Sheeting and Spreadsheet games</a:t>
            </a:r>
          </a:p>
        </p:txBody>
      </p:sp>
      <p:sp>
        <p:nvSpPr>
          <p:cNvPr id="1033" name="Freeform: Shape 103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spreadsheet">
            <a:extLst>
              <a:ext uri="{FF2B5EF4-FFF2-40B4-BE49-F238E27FC236}">
                <a16:creationId xmlns:a16="http://schemas.microsoft.com/office/drawing/2014/main" id="{92D04C08-E3AA-8A4D-2E75-47C747173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3"/>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3" name="Freeform: Shape 104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06376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C947-F3EA-3FBD-5921-157598DA7A57}"/>
              </a:ext>
            </a:extLst>
          </p:cNvPr>
          <p:cNvSpPr>
            <a:spLocks noGrp="1"/>
          </p:cNvSpPr>
          <p:nvPr>
            <p:ph type="title"/>
          </p:nvPr>
        </p:nvSpPr>
        <p:spPr/>
        <p:txBody>
          <a:bodyPr/>
          <a:lstStyle/>
          <a:p>
            <a:pPr algn="ctr"/>
            <a:r>
              <a:rPr lang="en-US" dirty="0"/>
              <a:t>Excel Obstacle Course</a:t>
            </a:r>
          </a:p>
        </p:txBody>
      </p:sp>
      <p:pic>
        <p:nvPicPr>
          <p:cNvPr id="4" name="Online Media 3" title="Excel Obstacle Course Level 1 14.08 (Former World Record)">
            <a:hlinkClick r:id="" action="ppaction://media"/>
            <a:extLst>
              <a:ext uri="{FF2B5EF4-FFF2-40B4-BE49-F238E27FC236}">
                <a16:creationId xmlns:a16="http://schemas.microsoft.com/office/drawing/2014/main" id="{FDD8173C-D7DC-2FD5-EA0C-41287590AAC6}"/>
              </a:ext>
            </a:extLst>
          </p:cNvPr>
          <p:cNvPicPr>
            <a:picLocks noGrp="1" noRot="1" noChangeAspect="1"/>
          </p:cNvPicPr>
          <p:nvPr>
            <p:ph idx="1"/>
            <a:videoFile r:link="rId1"/>
          </p:nvPr>
        </p:nvPicPr>
        <p:blipFill>
          <a:blip r:embed="rId3"/>
          <a:stretch>
            <a:fillRect/>
          </a:stretch>
        </p:blipFill>
        <p:spPr>
          <a:xfrm>
            <a:off x="931094" y="1333500"/>
            <a:ext cx="10156006" cy="5372100"/>
          </a:xfrm>
          <a:prstGeom prst="rect">
            <a:avLst/>
          </a:prstGeom>
        </p:spPr>
      </p:pic>
    </p:spTree>
    <p:extLst>
      <p:ext uri="{BB962C8B-B14F-4D97-AF65-F5344CB8AC3E}">
        <p14:creationId xmlns:p14="http://schemas.microsoft.com/office/powerpoint/2010/main" val="267874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D048-D72D-4538-9071-92E34161855B}"/>
              </a:ext>
            </a:extLst>
          </p:cNvPr>
          <p:cNvSpPr>
            <a:spLocks noGrp="1"/>
          </p:cNvSpPr>
          <p:nvPr>
            <p:ph type="title"/>
          </p:nvPr>
        </p:nvSpPr>
        <p:spPr/>
        <p:txBody>
          <a:bodyPr/>
          <a:lstStyle/>
          <a:p>
            <a:pPr algn="ctr"/>
            <a:r>
              <a:rPr lang="en-US" dirty="0"/>
              <a:t>World Championship</a:t>
            </a:r>
          </a:p>
        </p:txBody>
      </p:sp>
      <p:pic>
        <p:nvPicPr>
          <p:cNvPr id="4" name="Online Media 3" title="Best Moments From Excel Esports Battles">
            <a:hlinkClick r:id="" action="ppaction://media"/>
            <a:extLst>
              <a:ext uri="{FF2B5EF4-FFF2-40B4-BE49-F238E27FC236}">
                <a16:creationId xmlns:a16="http://schemas.microsoft.com/office/drawing/2014/main" id="{68A778BB-1941-1C08-62E8-64B37AF1E862}"/>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Tree>
    <p:extLst>
      <p:ext uri="{BB962C8B-B14F-4D97-AF65-F5344CB8AC3E}">
        <p14:creationId xmlns:p14="http://schemas.microsoft.com/office/powerpoint/2010/main" val="243224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48459-40B8-FF95-6080-449B779DFEFF}"/>
              </a:ext>
            </a:extLst>
          </p:cNvPr>
          <p:cNvSpPr>
            <a:spLocks noGrp="1"/>
          </p:cNvSpPr>
          <p:nvPr>
            <p:ph type="title"/>
          </p:nvPr>
        </p:nvSpPr>
        <p:spPr/>
        <p:txBody>
          <a:bodyPr/>
          <a:lstStyle/>
          <a:p>
            <a:pPr algn="ctr"/>
            <a:r>
              <a:rPr lang="en-US" dirty="0"/>
              <a:t>Art With Excel</a:t>
            </a:r>
          </a:p>
        </p:txBody>
      </p:sp>
      <p:pic>
        <p:nvPicPr>
          <p:cNvPr id="4" name="Online Media 3" title="The Michelangelo of Microsoft Excel">
            <a:hlinkClick r:id="" action="ppaction://media"/>
            <a:extLst>
              <a:ext uri="{FF2B5EF4-FFF2-40B4-BE49-F238E27FC236}">
                <a16:creationId xmlns:a16="http://schemas.microsoft.com/office/drawing/2014/main" id="{9F0B8144-50B5-8C57-E8FD-284460457CB3}"/>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Tree>
    <p:extLst>
      <p:ext uri="{BB962C8B-B14F-4D97-AF65-F5344CB8AC3E}">
        <p14:creationId xmlns:p14="http://schemas.microsoft.com/office/powerpoint/2010/main" val="37169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DC280-9FA9-AA75-1902-BE705DBCA0DA}"/>
              </a:ext>
            </a:extLst>
          </p:cNvPr>
          <p:cNvSpPr>
            <a:spLocks noGrp="1"/>
          </p:cNvSpPr>
          <p:nvPr>
            <p:ph type="title"/>
          </p:nvPr>
        </p:nvSpPr>
        <p:spPr/>
        <p:txBody>
          <a:bodyPr/>
          <a:lstStyle/>
          <a:p>
            <a:pPr algn="ctr"/>
            <a:r>
              <a:rPr lang="en-US" dirty="0"/>
              <a:t>Spread sheet stop motion</a:t>
            </a:r>
          </a:p>
        </p:txBody>
      </p:sp>
      <p:pic>
        <p:nvPicPr>
          <p:cNvPr id="4" name="Online Media 3" title="Super MARIO Bros - Excel Stop-Motion">
            <a:hlinkClick r:id="" action="ppaction://media"/>
            <a:extLst>
              <a:ext uri="{FF2B5EF4-FFF2-40B4-BE49-F238E27FC236}">
                <a16:creationId xmlns:a16="http://schemas.microsoft.com/office/drawing/2014/main" id="{A9D22873-4540-79BF-27D0-B6D005BF1FE5}"/>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Tree>
    <p:extLst>
      <p:ext uri="{BB962C8B-B14F-4D97-AF65-F5344CB8AC3E}">
        <p14:creationId xmlns:p14="http://schemas.microsoft.com/office/powerpoint/2010/main" val="24465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F868-40C0-B344-3DA9-F5BA733D57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DB8788-089E-B880-B66C-B63D87F1F825}"/>
              </a:ext>
            </a:extLst>
          </p:cNvPr>
          <p:cNvSpPr>
            <a:spLocks noGrp="1"/>
          </p:cNvSpPr>
          <p:nvPr>
            <p:ph idx="1"/>
          </p:nvPr>
        </p:nvSpPr>
        <p:spPr/>
        <p:txBody>
          <a:bodyPr/>
          <a:lstStyle/>
          <a:p>
            <a:r>
              <a:rPr lang="en-US" dirty="0"/>
              <a:t>https://www.youtube.com/watch?v=QirS2oGo4Qk&amp;pp=ygUKZXhjZWwgZ2FtZQ%3D%3D</a:t>
            </a:r>
          </a:p>
        </p:txBody>
      </p:sp>
    </p:spTree>
    <p:extLst>
      <p:ext uri="{BB962C8B-B14F-4D97-AF65-F5344CB8AC3E}">
        <p14:creationId xmlns:p14="http://schemas.microsoft.com/office/powerpoint/2010/main" val="2580081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E843E-3482-7950-A1AC-FBBAE97DAEDD}"/>
              </a:ext>
            </a:extLst>
          </p:cNvPr>
          <p:cNvSpPr>
            <a:spLocks noGrp="1"/>
          </p:cNvSpPr>
          <p:nvPr>
            <p:ph type="title"/>
          </p:nvPr>
        </p:nvSpPr>
        <p:spPr/>
        <p:txBody>
          <a:bodyPr/>
          <a:lstStyle/>
          <a:p>
            <a:pPr algn="ctr"/>
            <a:r>
              <a:rPr lang="en-US" dirty="0"/>
              <a:t>Roller Coaster Simulation</a:t>
            </a:r>
          </a:p>
        </p:txBody>
      </p:sp>
      <p:pic>
        <p:nvPicPr>
          <p:cNvPr id="4" name="Online Media 3" title="Roller Coaster - bizarre chart in Excel">
            <a:hlinkClick r:id="" action="ppaction://media"/>
            <a:extLst>
              <a:ext uri="{FF2B5EF4-FFF2-40B4-BE49-F238E27FC236}">
                <a16:creationId xmlns:a16="http://schemas.microsoft.com/office/drawing/2014/main" id="{8E4D894E-DDEF-9560-1DED-38E181C019A4}"/>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Tree>
    <p:extLst>
      <p:ext uri="{BB962C8B-B14F-4D97-AF65-F5344CB8AC3E}">
        <p14:creationId xmlns:p14="http://schemas.microsoft.com/office/powerpoint/2010/main" val="305332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7335-3C66-02DF-72E4-5313DF960508}"/>
              </a:ext>
            </a:extLst>
          </p:cNvPr>
          <p:cNvSpPr>
            <a:spLocks noGrp="1"/>
          </p:cNvSpPr>
          <p:nvPr>
            <p:ph type="title"/>
          </p:nvPr>
        </p:nvSpPr>
        <p:spPr/>
        <p:txBody>
          <a:bodyPr/>
          <a:lstStyle/>
          <a:p>
            <a:r>
              <a:rPr lang="en-US" dirty="0"/>
              <a:t>More info From A quick Query Its So Complex </a:t>
            </a:r>
          </a:p>
        </p:txBody>
      </p:sp>
      <p:sp>
        <p:nvSpPr>
          <p:cNvPr id="3" name="Content Placeholder 2">
            <a:extLst>
              <a:ext uri="{FF2B5EF4-FFF2-40B4-BE49-F238E27FC236}">
                <a16:creationId xmlns:a16="http://schemas.microsoft.com/office/drawing/2014/main" id="{BE424722-6F0B-5548-39A2-272E94F77D5C}"/>
              </a:ext>
            </a:extLst>
          </p:cNvPr>
          <p:cNvSpPr>
            <a:spLocks noGrp="1"/>
          </p:cNvSpPr>
          <p:nvPr>
            <p:ph idx="1"/>
          </p:nvPr>
        </p:nvSpPr>
        <p:spPr/>
        <p:txBody>
          <a:bodyPr>
            <a:normAutofit fontScale="85000" lnSpcReduction="10000"/>
          </a:bodyPr>
          <a:lstStyle/>
          <a:p>
            <a:r>
              <a:rPr lang="en-US" dirty="0"/>
              <a:t>Automation and Customization: </a:t>
            </a:r>
          </a:p>
          <a:p>
            <a:pPr marL="0" indent="0">
              <a:buNone/>
            </a:pPr>
            <a:r>
              <a:rPr lang="en-US" dirty="0"/>
              <a:t>Excel’s VBA (Visual Basic for Applications) allows users to write custom code to automate tasks and create more complex game mechanics. With VBA, </a:t>
            </a:r>
          </a:p>
          <a:p>
            <a:pPr marL="0" indent="0">
              <a:buNone/>
            </a:pPr>
            <a:r>
              <a:rPr lang="en-US" dirty="0"/>
              <a:t>users </a:t>
            </a:r>
            <a:r>
              <a:rPr lang="en-US" dirty="0" err="1"/>
              <a:t>can:Create</a:t>
            </a:r>
            <a:r>
              <a:rPr lang="en-US" dirty="0"/>
              <a:t> buttons or other interactive elements (e.g., to start the game, roll dice, or make moves).Write game logic that’s too complex for Excel’s standard functions, such as implementing random number generators (for games involving chance).Control game flow, such as determining the order of turns or automating game events (like the passing of time or random events).</a:t>
            </a:r>
          </a:p>
          <a:p>
            <a:pPr marL="0" indent="0">
              <a:buNone/>
            </a:pPr>
            <a:r>
              <a:rPr lang="en-US" dirty="0"/>
              <a:t>Example: VBA can be used to create a fully interactive game like Excel Snake, where the player controls the movement of a snake on the grid using arrow keys, and the game automatically tracks the snake's growth and collisions.</a:t>
            </a:r>
          </a:p>
        </p:txBody>
      </p:sp>
    </p:spTree>
    <p:extLst>
      <p:ext uri="{BB962C8B-B14F-4D97-AF65-F5344CB8AC3E}">
        <p14:creationId xmlns:p14="http://schemas.microsoft.com/office/powerpoint/2010/main" val="2757919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89E63-8155-84AF-D4AE-540D261A4FDF}"/>
              </a:ext>
            </a:extLst>
          </p:cNvPr>
          <p:cNvSpPr>
            <a:spLocks noGrp="1"/>
          </p:cNvSpPr>
          <p:nvPr>
            <p:ph type="title"/>
          </p:nvPr>
        </p:nvSpPr>
        <p:spPr/>
        <p:txBody>
          <a:bodyPr/>
          <a:lstStyle/>
          <a:p>
            <a:r>
              <a:rPr lang="en-US" dirty="0"/>
              <a:t>Visual Feedback and </a:t>
            </a:r>
            <a:r>
              <a:rPr lang="en-US" dirty="0" err="1"/>
              <a:t>CustomizationGraphics</a:t>
            </a:r>
            <a:r>
              <a:rPr lang="en-US" dirty="0"/>
              <a:t> Using Cells:</a:t>
            </a:r>
          </a:p>
        </p:txBody>
      </p:sp>
      <p:sp>
        <p:nvSpPr>
          <p:cNvPr id="3" name="Content Placeholder 2">
            <a:extLst>
              <a:ext uri="{FF2B5EF4-FFF2-40B4-BE49-F238E27FC236}">
                <a16:creationId xmlns:a16="http://schemas.microsoft.com/office/drawing/2014/main" id="{B23F5F6A-8470-C83C-89AD-9460CCE097B5}"/>
              </a:ext>
            </a:extLst>
          </p:cNvPr>
          <p:cNvSpPr>
            <a:spLocks noGrp="1"/>
          </p:cNvSpPr>
          <p:nvPr>
            <p:ph idx="1"/>
          </p:nvPr>
        </p:nvSpPr>
        <p:spPr/>
        <p:txBody>
          <a:bodyPr>
            <a:normAutofit lnSpcReduction="10000"/>
          </a:bodyPr>
          <a:lstStyle/>
          <a:p>
            <a:pPr marL="0" indent="0">
              <a:buNone/>
            </a:pPr>
            <a:r>
              <a:rPr lang="en-US" dirty="0"/>
              <a:t>While Excel isn’t a graphic design tool, users can creatively utilize cells to display game-related graphics. For </a:t>
            </a:r>
            <a:r>
              <a:rPr lang="en-US" dirty="0" err="1"/>
              <a:t>example:Color</a:t>
            </a:r>
            <a:r>
              <a:rPr lang="en-US" dirty="0"/>
              <a:t> Cells: Cells can be color-coded to create basic graphics (like representing characters, objects, or obstacles in games).</a:t>
            </a:r>
          </a:p>
          <a:p>
            <a:r>
              <a:rPr lang="en-US" dirty="0"/>
              <a:t>Shapes and Images: Excel allows the insertion of basic shapes or images, which can be used to create visual elements like character icons, obstacles, or backgrounds in </a:t>
            </a:r>
            <a:r>
              <a:rPr lang="en-US" dirty="0" err="1"/>
              <a:t>games.Creative</a:t>
            </a:r>
            <a:r>
              <a:rPr lang="en-US" dirty="0"/>
              <a:t> Game Design: Using a combination of cell formatting, images, and shapes, users can design visually appealing game environments, like a maze, a dungeon map, or a game board, to make the game more immersive.</a:t>
            </a:r>
          </a:p>
        </p:txBody>
      </p:sp>
    </p:spTree>
    <p:extLst>
      <p:ext uri="{BB962C8B-B14F-4D97-AF65-F5344CB8AC3E}">
        <p14:creationId xmlns:p14="http://schemas.microsoft.com/office/powerpoint/2010/main" val="1321852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5BA54-BF4E-6B64-31FC-43DF0DA7C10A}"/>
              </a:ext>
            </a:extLst>
          </p:cNvPr>
          <p:cNvSpPr>
            <a:spLocks noGrp="1"/>
          </p:cNvSpPr>
          <p:nvPr>
            <p:ph type="title"/>
          </p:nvPr>
        </p:nvSpPr>
        <p:spPr/>
        <p:txBody>
          <a:bodyPr/>
          <a:lstStyle/>
          <a:p>
            <a:endParaRPr lang="en-US"/>
          </a:p>
        </p:txBody>
      </p:sp>
      <p:pic>
        <p:nvPicPr>
          <p:cNvPr id="13314" name="Picture 2" descr="r/excelmemes - excel ">
            <a:extLst>
              <a:ext uri="{FF2B5EF4-FFF2-40B4-BE49-F238E27FC236}">
                <a16:creationId xmlns:a16="http://schemas.microsoft.com/office/drawing/2014/main" id="{92B23E04-6750-DA47-9A2E-F6554BA89E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0"/>
            <a:ext cx="106501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29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B9CA-F487-3A8A-46B1-6AD668D278E5}"/>
              </a:ext>
            </a:extLst>
          </p:cNvPr>
          <p:cNvSpPr>
            <a:spLocks noGrp="1"/>
          </p:cNvSpPr>
          <p:nvPr>
            <p:ph type="title"/>
          </p:nvPr>
        </p:nvSpPr>
        <p:spPr/>
        <p:txBody>
          <a:bodyPr/>
          <a:lstStyle/>
          <a:p>
            <a:r>
              <a:rPr lang="en-US" dirty="0"/>
              <a:t>Game Logic Through Arrays and </a:t>
            </a:r>
            <a:r>
              <a:rPr lang="en-US" dirty="0" err="1"/>
              <a:t>ListsArrays</a:t>
            </a:r>
            <a:r>
              <a:rPr lang="en-US" dirty="0"/>
              <a:t> and Data Storage:</a:t>
            </a:r>
          </a:p>
        </p:txBody>
      </p:sp>
      <p:sp>
        <p:nvSpPr>
          <p:cNvPr id="3" name="Content Placeholder 2">
            <a:extLst>
              <a:ext uri="{FF2B5EF4-FFF2-40B4-BE49-F238E27FC236}">
                <a16:creationId xmlns:a16="http://schemas.microsoft.com/office/drawing/2014/main" id="{97623319-0433-801D-FBB4-2997E03C7932}"/>
              </a:ext>
            </a:extLst>
          </p:cNvPr>
          <p:cNvSpPr>
            <a:spLocks noGrp="1"/>
          </p:cNvSpPr>
          <p:nvPr>
            <p:ph idx="1"/>
          </p:nvPr>
        </p:nvSpPr>
        <p:spPr/>
        <p:txBody>
          <a:bodyPr/>
          <a:lstStyle/>
          <a:p>
            <a:pPr marL="0" indent="0">
              <a:buNone/>
            </a:pPr>
            <a:r>
              <a:rPr lang="en-US" dirty="0"/>
              <a:t>Excel's ability to handle arrays (a series of values in a row or column) can be leveraged to store game data, such as player stats, inventory items, or game progress. This makes it easy to manage complex game states, like tracking scores or saving game progress.</a:t>
            </a:r>
          </a:p>
          <a:p>
            <a:r>
              <a:rPr lang="en-US" dirty="0"/>
              <a:t>Lists for Choices: Excel allows for easy creation of drop-down lists (via Data Validation) that can give players options within the game, like selecting a character, making decisions in a text-based RPG, or choosing different strategies in a simulation game.</a:t>
            </a:r>
          </a:p>
        </p:txBody>
      </p:sp>
    </p:spTree>
    <p:extLst>
      <p:ext uri="{BB962C8B-B14F-4D97-AF65-F5344CB8AC3E}">
        <p14:creationId xmlns:p14="http://schemas.microsoft.com/office/powerpoint/2010/main" val="2451836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6B7EE-1997-7DC3-1C87-15DD4C9A8AAA}"/>
              </a:ext>
            </a:extLst>
          </p:cNvPr>
          <p:cNvSpPr>
            <a:spLocks noGrp="1"/>
          </p:cNvSpPr>
          <p:nvPr>
            <p:ph type="title"/>
          </p:nvPr>
        </p:nvSpPr>
        <p:spPr/>
        <p:txBody>
          <a:bodyPr/>
          <a:lstStyle/>
          <a:p>
            <a:pPr algn="ctr"/>
            <a:r>
              <a:rPr lang="en-US" dirty="0"/>
              <a:t>The General Consensus and the sleeping dragon on all our computers</a:t>
            </a:r>
          </a:p>
        </p:txBody>
      </p:sp>
      <p:pic>
        <p:nvPicPr>
          <p:cNvPr id="9218" name="Picture 2" descr="Excelmemes">
            <a:extLst>
              <a:ext uri="{FF2B5EF4-FFF2-40B4-BE49-F238E27FC236}">
                <a16:creationId xmlns:a16="http://schemas.microsoft.com/office/drawing/2014/main" id="{C866ABB9-746B-2ECF-839C-3C94D81A80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6604" y="2801566"/>
            <a:ext cx="5974021" cy="391041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xcelmemes - Excel">
            <a:extLst>
              <a:ext uri="{FF2B5EF4-FFF2-40B4-BE49-F238E27FC236}">
                <a16:creationId xmlns:a16="http://schemas.microsoft.com/office/drawing/2014/main" id="{F366387B-FB12-ECAD-3161-B5F87A4E2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5396" y="3706237"/>
            <a:ext cx="2970765" cy="293624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r/excelmemes - I do agree with the top pick">
            <a:extLst>
              <a:ext uri="{FF2B5EF4-FFF2-40B4-BE49-F238E27FC236}">
                <a16:creationId xmlns:a16="http://schemas.microsoft.com/office/drawing/2014/main" id="{2BDA72C2-1BAD-A1A5-BE0F-5243C1DFCD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39" y="3621857"/>
            <a:ext cx="3109560" cy="309012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r/excelmemes - my excel automation after one edge case">
            <a:extLst>
              <a:ext uri="{FF2B5EF4-FFF2-40B4-BE49-F238E27FC236}">
                <a16:creationId xmlns:a16="http://schemas.microsoft.com/office/drawing/2014/main" id="{3876CC56-7C94-77D6-7489-B62C725599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5140" y="1446414"/>
            <a:ext cx="2261720" cy="144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473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30D8A-170B-A958-C097-61E4D320D0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ACC7F4-ED23-FD56-AF0B-4EB220BDC3C7}"/>
              </a:ext>
            </a:extLst>
          </p:cNvPr>
          <p:cNvSpPr>
            <a:spLocks noGrp="1"/>
          </p:cNvSpPr>
          <p:nvPr>
            <p:ph idx="1"/>
          </p:nvPr>
        </p:nvSpPr>
        <p:spPr/>
        <p:txBody>
          <a:bodyPr/>
          <a:lstStyle/>
          <a:p>
            <a:endParaRPr lang="en-US"/>
          </a:p>
        </p:txBody>
      </p:sp>
      <p:pic>
        <p:nvPicPr>
          <p:cNvPr id="10242" name="Picture 2" descr="Meme Creator - Funny The results are in... Excel is a database Meme ...">
            <a:extLst>
              <a:ext uri="{FF2B5EF4-FFF2-40B4-BE49-F238E27FC236}">
                <a16:creationId xmlns:a16="http://schemas.microsoft.com/office/drawing/2014/main" id="{78B8C48E-2581-219B-5357-39907A764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15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02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E38B0-CE1B-3CD3-730F-F0876514910A}"/>
              </a:ext>
            </a:extLst>
          </p:cNvPr>
          <p:cNvSpPr>
            <a:spLocks noGrp="1"/>
          </p:cNvSpPr>
          <p:nvPr>
            <p:ph type="title"/>
          </p:nvPr>
        </p:nvSpPr>
        <p:spPr/>
        <p:txBody>
          <a:bodyPr/>
          <a:lstStyle/>
          <a:p>
            <a:r>
              <a:rPr lang="en-US" dirty="0"/>
              <a:t>Random number generation is also useful</a:t>
            </a:r>
          </a:p>
        </p:txBody>
      </p:sp>
      <p:sp>
        <p:nvSpPr>
          <p:cNvPr id="3" name="Content Placeholder 2">
            <a:extLst>
              <a:ext uri="{FF2B5EF4-FFF2-40B4-BE49-F238E27FC236}">
                <a16:creationId xmlns:a16="http://schemas.microsoft.com/office/drawing/2014/main" id="{B22B2E9F-70CC-8706-D626-FF7A0D42264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69100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B06A-3FF7-8C3B-6731-AB02ABD6C682}"/>
              </a:ext>
            </a:extLst>
          </p:cNvPr>
          <p:cNvSpPr>
            <a:spLocks noGrp="1"/>
          </p:cNvSpPr>
          <p:nvPr>
            <p:ph type="title"/>
          </p:nvPr>
        </p:nvSpPr>
        <p:spPr>
          <a:xfrm>
            <a:off x="838200" y="469900"/>
            <a:ext cx="10515600" cy="1325563"/>
          </a:xfrm>
        </p:spPr>
        <p:txBody>
          <a:bodyPr/>
          <a:lstStyle/>
          <a:p>
            <a:r>
              <a:rPr lang="en-US" dirty="0"/>
              <a:t>Excel Games?????</a:t>
            </a:r>
          </a:p>
        </p:txBody>
      </p:sp>
      <p:sp>
        <p:nvSpPr>
          <p:cNvPr id="5" name="Rectangle 2">
            <a:extLst>
              <a:ext uri="{FF2B5EF4-FFF2-40B4-BE49-F238E27FC236}">
                <a16:creationId xmlns:a16="http://schemas.microsoft.com/office/drawing/2014/main" id="{E3584CB0-3A23-FCEC-E5BC-E3993D64F36D}"/>
              </a:ext>
            </a:extLst>
          </p:cNvPr>
          <p:cNvSpPr>
            <a:spLocks noGrp="1" noChangeArrowheads="1"/>
          </p:cNvSpPr>
          <p:nvPr>
            <p:ph idx="1"/>
          </p:nvPr>
        </p:nvSpPr>
        <p:spPr bwMode="auto">
          <a:xfrm>
            <a:off x="742950" y="1690688"/>
            <a:ext cx="1004954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Excel games are games designed entirely within the Microsoft Excel platform using its features,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such as formulas, conditional formatting, and VBA (Visual Basic for Applications).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From simple puzzles to complex strategy games, Excel offers endless possibilities for gaming. </a:t>
            </a:r>
          </a:p>
        </p:txBody>
      </p:sp>
      <p:sp>
        <p:nvSpPr>
          <p:cNvPr id="6" name="Title 1">
            <a:extLst>
              <a:ext uri="{FF2B5EF4-FFF2-40B4-BE49-F238E27FC236}">
                <a16:creationId xmlns:a16="http://schemas.microsoft.com/office/drawing/2014/main" id="{B88A6B98-69FC-C639-56A0-3F120963E762}"/>
              </a:ext>
            </a:extLst>
          </p:cNvPr>
          <p:cNvSpPr txBox="1">
            <a:spLocks/>
          </p:cNvSpPr>
          <p:nvPr/>
        </p:nvSpPr>
        <p:spPr>
          <a:xfrm>
            <a:off x="838200" y="32415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Competitive Spreadsheeting</a:t>
            </a:r>
          </a:p>
        </p:txBody>
      </p:sp>
      <p:sp>
        <p:nvSpPr>
          <p:cNvPr id="10" name="Rectangle 5">
            <a:extLst>
              <a:ext uri="{FF2B5EF4-FFF2-40B4-BE49-F238E27FC236}">
                <a16:creationId xmlns:a16="http://schemas.microsoft.com/office/drawing/2014/main" id="{BB0157E0-9267-5446-6B38-8EB44BFF5929}"/>
              </a:ext>
            </a:extLst>
          </p:cNvPr>
          <p:cNvSpPr>
            <a:spLocks noChangeArrowheads="1"/>
          </p:cNvSpPr>
          <p:nvPr/>
        </p:nvSpPr>
        <p:spPr bwMode="auto">
          <a:xfrm>
            <a:off x="838200" y="4644973"/>
            <a:ext cx="1038297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Competitive spreadsheeting refers to contests or events where individuals or teams are tasked with</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 solving problems, completing challenges, or creating games using Excel as their primary tool.</a:t>
            </a:r>
          </a:p>
        </p:txBody>
      </p:sp>
      <p:sp>
        <p:nvSpPr>
          <p:cNvPr id="12" name="TextBox 11">
            <a:extLst>
              <a:ext uri="{FF2B5EF4-FFF2-40B4-BE49-F238E27FC236}">
                <a16:creationId xmlns:a16="http://schemas.microsoft.com/office/drawing/2014/main" id="{D5AF3C7F-8B2F-5B16-F1E3-1B495658C3B4}"/>
              </a:ext>
            </a:extLst>
          </p:cNvPr>
          <p:cNvSpPr txBox="1"/>
          <p:nvPr/>
        </p:nvSpPr>
        <p:spPr>
          <a:xfrm>
            <a:off x="795673" y="4421394"/>
            <a:ext cx="99441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These events test creativity, Excel mastery, and problem-solving skills under time constraints. </a:t>
            </a:r>
          </a:p>
        </p:txBody>
      </p:sp>
    </p:spTree>
    <p:extLst>
      <p:ext uri="{BB962C8B-B14F-4D97-AF65-F5344CB8AC3E}">
        <p14:creationId xmlns:p14="http://schemas.microsoft.com/office/powerpoint/2010/main" val="3587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43FBC-550C-646A-A7AF-EB44227DAB62}"/>
              </a:ext>
            </a:extLst>
          </p:cNvPr>
          <p:cNvSpPr>
            <a:spLocks noGrp="1"/>
          </p:cNvSpPr>
          <p:nvPr>
            <p:ph type="title"/>
          </p:nvPr>
        </p:nvSpPr>
        <p:spPr>
          <a:xfrm>
            <a:off x="6094105" y="802955"/>
            <a:ext cx="4977976" cy="1454051"/>
          </a:xfrm>
        </p:spPr>
        <p:txBody>
          <a:bodyPr>
            <a:normAutofit/>
          </a:bodyPr>
          <a:lstStyle/>
          <a:p>
            <a:r>
              <a:rPr lang="en-US" sz="3600">
                <a:solidFill>
                  <a:schemeClr val="tx2"/>
                </a:solidFill>
              </a:rPr>
              <a:t>Types Of Excel Games</a:t>
            </a:r>
          </a:p>
        </p:txBody>
      </p:sp>
      <p:pic>
        <p:nvPicPr>
          <p:cNvPr id="8" name="Graphic 7" descr="Maze">
            <a:extLst>
              <a:ext uri="{FF2B5EF4-FFF2-40B4-BE49-F238E27FC236}">
                <a16:creationId xmlns:a16="http://schemas.microsoft.com/office/drawing/2014/main" id="{8ED1CA8D-760B-8F84-9501-0C12C0EE67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4" name="Rectangle 1">
            <a:extLst>
              <a:ext uri="{FF2B5EF4-FFF2-40B4-BE49-F238E27FC236}">
                <a16:creationId xmlns:a16="http://schemas.microsoft.com/office/drawing/2014/main" id="{1073AFF1-8EE9-BF9B-90B2-9AB4B3AA87C1}"/>
              </a:ext>
            </a:extLst>
          </p:cNvPr>
          <p:cNvSpPr>
            <a:spLocks noGrp="1" noChangeArrowheads="1"/>
          </p:cNvSpPr>
          <p:nvPr>
            <p:ph idx="1"/>
          </p:nvPr>
        </p:nvSpPr>
        <p:spPr bwMode="auto">
          <a:xfrm>
            <a:off x="6090574" y="2421682"/>
            <a:ext cx="4977578" cy="363928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sz="1100" b="1" i="0" u="none" strike="noStrike" cap="none" normalizeH="0" baseline="0">
                <a:ln>
                  <a:noFill/>
                </a:ln>
                <a:solidFill>
                  <a:schemeClr val="tx2"/>
                </a:solidFill>
                <a:effectLst/>
                <a:latin typeface="Arial" panose="020B0604020202020204" pitchFamily="34" charset="0"/>
              </a:rPr>
              <a:t>Puzzle Games</a:t>
            </a:r>
            <a:endParaRPr kumimoji="0" lang="en-US" altLang="en-US" sz="1100" b="0" i="0" u="none" strike="noStrike" cap="none" normalizeH="0" baseline="0">
              <a:ln>
                <a:noFill/>
              </a:ln>
              <a:solidFill>
                <a:schemeClr val="tx2"/>
              </a:solidFill>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1" i="0" u="none" strike="noStrike" cap="none" normalizeH="0" baseline="0">
                <a:ln>
                  <a:noFill/>
                </a:ln>
                <a:solidFill>
                  <a:schemeClr val="tx2"/>
                </a:solidFill>
                <a:effectLst/>
                <a:latin typeface="Arial" panose="020B0604020202020204" pitchFamily="34" charset="0"/>
              </a:rPr>
              <a:t>Examples</a:t>
            </a:r>
            <a:r>
              <a:rPr kumimoji="0" lang="en-US" altLang="en-US" sz="1100" b="0" i="0" u="none" strike="noStrike" cap="none" normalizeH="0" baseline="0">
                <a:ln>
                  <a:noFill/>
                </a:ln>
                <a:solidFill>
                  <a:schemeClr val="tx2"/>
                </a:solidFill>
                <a:effectLst/>
                <a:latin typeface="Arial" panose="020B0604020202020204" pitchFamily="34" charset="0"/>
              </a:rPr>
              <a:t>: Sudoku, Crosswords, Minesweeper.</a:t>
            </a:r>
          </a:p>
          <a:p>
            <a:pPr marL="0" marR="0" lvl="0" indent="0" defTabSz="914400" rtl="0" eaLnBrk="0" fontAlgn="base" latinLnBrk="0" hangingPunct="0">
              <a:spcBef>
                <a:spcPct val="0"/>
              </a:spcBef>
              <a:spcAft>
                <a:spcPts val="600"/>
              </a:spcAft>
              <a:buClrTx/>
              <a:buSzTx/>
              <a:buNone/>
              <a:tabLst/>
            </a:pPr>
            <a:r>
              <a:rPr kumimoji="0" lang="en-US" altLang="en-US" sz="1100" b="0" i="0" u="none" strike="noStrike" cap="none" normalizeH="0" baseline="0">
                <a:ln>
                  <a:noFill/>
                </a:ln>
                <a:solidFill>
                  <a:schemeClr val="tx2"/>
                </a:solidFill>
                <a:effectLst/>
                <a:latin typeface="Arial" panose="020B0604020202020204" pitchFamily="34" charset="0"/>
              </a:rPr>
              <a:t>Use Excel’s grid and formulas for logical puzzles or games of skill.</a:t>
            </a:r>
          </a:p>
          <a:p>
            <a:pPr marL="0" marR="0" lvl="0" indent="0" defTabSz="914400" rtl="0" eaLnBrk="0" fontAlgn="base" latinLnBrk="0" hangingPunct="0">
              <a:spcBef>
                <a:spcPct val="0"/>
              </a:spcBef>
              <a:spcAft>
                <a:spcPts val="600"/>
              </a:spcAft>
              <a:buClrTx/>
              <a:buSzTx/>
              <a:buNone/>
              <a:tabLst/>
            </a:pPr>
            <a:endParaRPr kumimoji="0" lang="en-US" altLang="en-US" sz="1100" b="0" i="0" u="none" strike="noStrike" cap="none" normalizeH="0" baseline="0">
              <a:ln>
                <a:noFill/>
              </a:ln>
              <a:solidFill>
                <a:schemeClr val="tx2"/>
              </a:solidFill>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100" b="1" i="0" u="none" strike="noStrike" cap="none" normalizeH="0" baseline="0">
                <a:ln>
                  <a:noFill/>
                </a:ln>
                <a:solidFill>
                  <a:schemeClr val="tx2"/>
                </a:solidFill>
                <a:effectLst/>
                <a:latin typeface="Arial" panose="020B0604020202020204" pitchFamily="34" charset="0"/>
              </a:rPr>
              <a:t>Strategy Games</a:t>
            </a:r>
            <a:endParaRPr kumimoji="0" lang="en-US" altLang="en-US" sz="1100" b="0" i="0" u="none" strike="noStrike" cap="none" normalizeH="0" baseline="0">
              <a:ln>
                <a:noFill/>
              </a:ln>
              <a:solidFill>
                <a:schemeClr val="tx2"/>
              </a:solidFill>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1" i="0" u="none" strike="noStrike" cap="none" normalizeH="0" baseline="0">
                <a:ln>
                  <a:noFill/>
                </a:ln>
                <a:solidFill>
                  <a:schemeClr val="tx2"/>
                </a:solidFill>
                <a:effectLst/>
                <a:latin typeface="Arial" panose="020B0604020202020204" pitchFamily="34" charset="0"/>
              </a:rPr>
              <a:t>Examples</a:t>
            </a:r>
            <a:r>
              <a:rPr kumimoji="0" lang="en-US" altLang="en-US" sz="1100" b="0" i="0" u="none" strike="noStrike" cap="none" normalizeH="0" baseline="0">
                <a:ln>
                  <a:noFill/>
                </a:ln>
                <a:solidFill>
                  <a:schemeClr val="tx2"/>
                </a:solidFill>
                <a:effectLst/>
                <a:latin typeface="Arial" panose="020B0604020202020204" pitchFamily="34" charset="0"/>
              </a:rPr>
              <a:t>: Tic-Tac-Toe, Battleship, Connect Four.</a:t>
            </a:r>
          </a:p>
          <a:p>
            <a:pPr marL="0" marR="0" lvl="0" indent="0" defTabSz="914400" rtl="0" eaLnBrk="0" fontAlgn="base" latinLnBrk="0" hangingPunct="0">
              <a:spcBef>
                <a:spcPct val="0"/>
              </a:spcBef>
              <a:spcAft>
                <a:spcPts val="600"/>
              </a:spcAft>
              <a:buClrTx/>
              <a:buSzTx/>
              <a:buNone/>
              <a:tabLst/>
            </a:pPr>
            <a:r>
              <a:rPr kumimoji="0" lang="en-US" altLang="en-US" sz="1100" b="0" i="0" u="none" strike="noStrike" cap="none" normalizeH="0" baseline="0">
                <a:ln>
                  <a:noFill/>
                </a:ln>
                <a:solidFill>
                  <a:schemeClr val="tx2"/>
                </a:solidFill>
                <a:effectLst/>
                <a:latin typeface="Arial" panose="020B0604020202020204" pitchFamily="34" charset="0"/>
              </a:rPr>
              <a:t>Players interact with grids or cells, while Excel’s formulas or VBA scripts handle game logic and win conditions.</a:t>
            </a:r>
          </a:p>
          <a:p>
            <a:pPr marL="0" marR="0" lvl="0" indent="0" defTabSz="914400" rtl="0" eaLnBrk="0" fontAlgn="base" latinLnBrk="0" hangingPunct="0">
              <a:spcBef>
                <a:spcPct val="0"/>
              </a:spcBef>
              <a:spcAft>
                <a:spcPts val="600"/>
              </a:spcAft>
              <a:buClrTx/>
              <a:buSzTx/>
              <a:buNone/>
              <a:tabLst/>
            </a:pPr>
            <a:endParaRPr kumimoji="0" lang="en-US" altLang="en-US" sz="1100" b="0" i="0" u="none" strike="noStrike" cap="none" normalizeH="0" baseline="0">
              <a:ln>
                <a:noFill/>
              </a:ln>
              <a:solidFill>
                <a:schemeClr val="tx2"/>
              </a:solidFill>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100" b="1" i="0" u="none" strike="noStrike" cap="none" normalizeH="0" baseline="0">
                <a:ln>
                  <a:noFill/>
                </a:ln>
                <a:solidFill>
                  <a:schemeClr val="tx2"/>
                </a:solidFill>
                <a:effectLst/>
                <a:latin typeface="Arial" panose="020B0604020202020204" pitchFamily="34" charset="0"/>
              </a:rPr>
              <a:t>Simulation and RPG Games</a:t>
            </a:r>
            <a:endParaRPr kumimoji="0" lang="en-US" altLang="en-US" sz="1100" b="0" i="0" u="none" strike="noStrike" cap="none" normalizeH="0" baseline="0">
              <a:ln>
                <a:noFill/>
              </a:ln>
              <a:solidFill>
                <a:schemeClr val="tx2"/>
              </a:solidFill>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1" i="0" u="none" strike="noStrike" cap="none" normalizeH="0" baseline="0">
                <a:ln>
                  <a:noFill/>
                </a:ln>
                <a:solidFill>
                  <a:schemeClr val="tx2"/>
                </a:solidFill>
                <a:effectLst/>
                <a:latin typeface="Arial" panose="020B0604020202020204" pitchFamily="34" charset="0"/>
              </a:rPr>
              <a:t>Examples</a:t>
            </a:r>
            <a:r>
              <a:rPr kumimoji="0" lang="en-US" altLang="en-US" sz="1100" b="0" i="0" u="none" strike="noStrike" cap="none" normalizeH="0" baseline="0">
                <a:ln>
                  <a:noFill/>
                </a:ln>
                <a:solidFill>
                  <a:schemeClr val="tx2"/>
                </a:solidFill>
                <a:effectLst/>
                <a:latin typeface="Arial" panose="020B0604020202020204" pitchFamily="34" charset="0"/>
              </a:rPr>
              <a:t>: Text-based RPGs or adventure simulations.</a:t>
            </a:r>
          </a:p>
          <a:p>
            <a:pPr marL="0" marR="0" lvl="0" indent="0" defTabSz="914400" rtl="0" eaLnBrk="0" fontAlgn="base" latinLnBrk="0" hangingPunct="0">
              <a:spcBef>
                <a:spcPct val="0"/>
              </a:spcBef>
              <a:spcAft>
                <a:spcPts val="600"/>
              </a:spcAft>
              <a:buClrTx/>
              <a:buSzTx/>
              <a:buNone/>
              <a:tabLst/>
            </a:pPr>
            <a:r>
              <a:rPr kumimoji="0" lang="en-US" altLang="en-US" sz="1100" b="0" i="0" u="none" strike="noStrike" cap="none" normalizeH="0" baseline="0">
                <a:ln>
                  <a:noFill/>
                </a:ln>
                <a:solidFill>
                  <a:schemeClr val="tx2"/>
                </a:solidFill>
                <a:effectLst/>
                <a:latin typeface="Arial" panose="020B0604020202020204" pitchFamily="34" charset="0"/>
              </a:rPr>
              <a:t>Use Excel’s sheets as "maps" or "worlds" with choices and player stats, while VBA or formulas drive events.</a:t>
            </a:r>
          </a:p>
          <a:p>
            <a:pPr marL="0" marR="0" lvl="0" indent="0" defTabSz="914400" rtl="0" eaLnBrk="0" fontAlgn="base" latinLnBrk="0" hangingPunct="0">
              <a:spcBef>
                <a:spcPct val="0"/>
              </a:spcBef>
              <a:spcAft>
                <a:spcPts val="600"/>
              </a:spcAft>
              <a:buClrTx/>
              <a:buSzTx/>
              <a:buFontTx/>
              <a:buNone/>
              <a:tabLst/>
            </a:pPr>
            <a:endParaRPr kumimoji="0" lang="en-US" altLang="en-US" sz="1100" b="0" i="0" u="none" strike="noStrike" cap="none" normalizeH="0" baseline="0">
              <a:ln>
                <a:noFill/>
              </a:ln>
              <a:solidFill>
                <a:schemeClr val="tx2"/>
              </a:solidFill>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lang="en-US" altLang="en-US" sz="1100">
              <a:solidFill>
                <a:schemeClr val="tx2"/>
              </a:solidFill>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sz="1100" b="0" i="0" u="none" strike="noStrike" cap="none" normalizeH="0" baseline="0">
                <a:ln>
                  <a:noFill/>
                </a:ln>
                <a:solidFill>
                  <a:schemeClr val="tx2"/>
                </a:solidFill>
                <a:effectLst/>
                <a:latin typeface="Arial" panose="020B0604020202020204" pitchFamily="34" charset="0"/>
              </a:rPr>
              <a:t>All Make use of excel macros</a:t>
            </a:r>
          </a:p>
        </p:txBody>
      </p:sp>
      <p:grpSp>
        <p:nvGrpSpPr>
          <p:cNvPr id="15" name="Group 14">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6" name="Freeform: Shape 15">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62626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5" name="Freeform: Shape 14">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A087BEA-ADF5-48BD-2D43-88CB878B7C6F}"/>
              </a:ext>
            </a:extLst>
          </p:cNvPr>
          <p:cNvSpPr>
            <a:spLocks noGrp="1"/>
          </p:cNvSpPr>
          <p:nvPr>
            <p:ph type="title"/>
          </p:nvPr>
        </p:nvSpPr>
        <p:spPr>
          <a:xfrm>
            <a:off x="804672" y="2023236"/>
            <a:ext cx="3659777" cy="2820908"/>
          </a:xfrm>
        </p:spPr>
        <p:txBody>
          <a:bodyPr>
            <a:normAutofit/>
          </a:bodyPr>
          <a:lstStyle/>
          <a:p>
            <a:r>
              <a:rPr lang="en-US" sz="4000">
                <a:solidFill>
                  <a:schemeClr val="tx2"/>
                </a:solidFill>
              </a:rPr>
              <a:t>How Excel Games Work</a:t>
            </a:r>
          </a:p>
        </p:txBody>
      </p:sp>
      <p:graphicFrame>
        <p:nvGraphicFramePr>
          <p:cNvPr id="6" name="Rectangle 1">
            <a:extLst>
              <a:ext uri="{FF2B5EF4-FFF2-40B4-BE49-F238E27FC236}">
                <a16:creationId xmlns:a16="http://schemas.microsoft.com/office/drawing/2014/main" id="{4F16BB1A-24D7-266C-9A42-A8EC66D7D650}"/>
              </a:ext>
            </a:extLst>
          </p:cNvPr>
          <p:cNvGraphicFramePr>
            <a:graphicFrameLocks noGrp="1"/>
          </p:cNvGraphicFramePr>
          <p:nvPr>
            <p:ph idx="1"/>
            <p:extLst>
              <p:ext uri="{D42A27DB-BD31-4B8C-83A1-F6EECF244321}">
                <p14:modId xmlns:p14="http://schemas.microsoft.com/office/powerpoint/2010/main" val="1016537813"/>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022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BDB6-994A-CBF6-7769-3DC752341DF7}"/>
              </a:ext>
            </a:extLst>
          </p:cNvPr>
          <p:cNvSpPr>
            <a:spLocks noGrp="1"/>
          </p:cNvSpPr>
          <p:nvPr>
            <p:ph type="title"/>
          </p:nvPr>
        </p:nvSpPr>
        <p:spPr/>
        <p:txBody>
          <a:bodyPr/>
          <a:lstStyle/>
          <a:p>
            <a:pPr algn="ctr"/>
            <a:r>
              <a:rPr lang="en-US" dirty="0"/>
              <a:t>Too Difficult For The Normies Chad Up And Excel</a:t>
            </a:r>
          </a:p>
        </p:txBody>
      </p:sp>
      <p:pic>
        <p:nvPicPr>
          <p:cNvPr id="11266" name="Picture 2" descr="Excel Spreadsheets Help: Best Excel Spreadsheet Memes - Prepare to Laugh">
            <a:extLst>
              <a:ext uri="{FF2B5EF4-FFF2-40B4-BE49-F238E27FC236}">
                <a16:creationId xmlns:a16="http://schemas.microsoft.com/office/drawing/2014/main" id="{799522A0-E2B3-4E15-4147-C062FF15AE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9966" y="1825624"/>
            <a:ext cx="9649838"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56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2C1FF-989B-E918-DD31-77FD2D7A9D01}"/>
              </a:ext>
            </a:extLst>
          </p:cNvPr>
          <p:cNvSpPr>
            <a:spLocks noGrp="1"/>
          </p:cNvSpPr>
          <p:nvPr>
            <p:ph type="title"/>
          </p:nvPr>
        </p:nvSpPr>
        <p:spPr>
          <a:xfrm>
            <a:off x="761800" y="762001"/>
            <a:ext cx="5334197" cy="1708242"/>
          </a:xfrm>
        </p:spPr>
        <p:txBody>
          <a:bodyPr anchor="ctr">
            <a:normAutofit/>
          </a:bodyPr>
          <a:lstStyle/>
          <a:p>
            <a:r>
              <a:rPr lang="en-US" sz="4000"/>
              <a:t>Examples of Excel Games</a:t>
            </a:r>
          </a:p>
        </p:txBody>
      </p:sp>
      <p:sp>
        <p:nvSpPr>
          <p:cNvPr id="4" name="Rectangle 1">
            <a:extLst>
              <a:ext uri="{FF2B5EF4-FFF2-40B4-BE49-F238E27FC236}">
                <a16:creationId xmlns:a16="http://schemas.microsoft.com/office/drawing/2014/main" id="{3F3E6267-5D8F-5A21-C2DC-6FDCD8A0A7A4}"/>
              </a:ext>
            </a:extLst>
          </p:cNvPr>
          <p:cNvSpPr>
            <a:spLocks noGrp="1" noChangeArrowheads="1"/>
          </p:cNvSpPr>
          <p:nvPr>
            <p:ph idx="1"/>
          </p:nvPr>
        </p:nvSpPr>
        <p:spPr bwMode="auto">
          <a:xfrm>
            <a:off x="761800" y="2470244"/>
            <a:ext cx="5334197" cy="37698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sz="1100" b="1" i="0" u="none" strike="noStrike" cap="none" normalizeH="0" baseline="0">
                <a:ln>
                  <a:noFill/>
                </a:ln>
                <a:effectLst/>
                <a:latin typeface="Arial" panose="020B0604020202020204" pitchFamily="34" charset="0"/>
              </a:rPr>
              <a:t>Excel Sudoku</a:t>
            </a:r>
            <a:endParaRPr kumimoji="0" lang="en-US" altLang="en-US" sz="11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0" i="0" u="none" strike="noStrike" cap="none" normalizeH="0" baseline="0">
                <a:ln>
                  <a:noFill/>
                </a:ln>
                <a:effectLst/>
                <a:latin typeface="Arial" panose="020B0604020202020204" pitchFamily="34" charset="0"/>
              </a:rPr>
              <a:t>A grid-based puzzle where Excel formulas validate rows, columns, and grids to ensure the puzzle’s</a:t>
            </a:r>
          </a:p>
          <a:p>
            <a:pPr marL="0" marR="0" lvl="0" indent="0" defTabSz="914400" rtl="0" eaLnBrk="0" fontAlgn="base" latinLnBrk="0" hangingPunct="0">
              <a:spcBef>
                <a:spcPct val="0"/>
              </a:spcBef>
              <a:spcAft>
                <a:spcPts val="600"/>
              </a:spcAft>
              <a:buClrTx/>
              <a:buSzTx/>
              <a:buNone/>
              <a:tabLst/>
            </a:pPr>
            <a:r>
              <a:rPr kumimoji="0" lang="en-US" altLang="en-US" sz="1100" b="0" i="0" u="none" strike="noStrike" cap="none" normalizeH="0" baseline="0">
                <a:ln>
                  <a:noFill/>
                </a:ln>
                <a:effectLst/>
                <a:latin typeface="Arial" panose="020B0604020202020204" pitchFamily="34" charset="0"/>
              </a:rPr>
              <a:t> correctness.</a:t>
            </a:r>
          </a:p>
          <a:p>
            <a:pPr marL="0" marR="0" lvl="0" indent="0" defTabSz="914400" rtl="0" eaLnBrk="0" fontAlgn="base" latinLnBrk="0" hangingPunct="0">
              <a:spcBef>
                <a:spcPct val="0"/>
              </a:spcBef>
              <a:spcAft>
                <a:spcPts val="600"/>
              </a:spcAft>
              <a:buClrTx/>
              <a:buSzTx/>
              <a:buNone/>
              <a:tabLst/>
            </a:pPr>
            <a:endParaRPr kumimoji="0" lang="en-US" altLang="en-US" sz="11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100" b="1" i="0" u="none" strike="noStrike" cap="none" normalizeH="0" baseline="0">
                <a:ln>
                  <a:noFill/>
                </a:ln>
                <a:effectLst/>
                <a:latin typeface="Arial" panose="020B0604020202020204" pitchFamily="34" charset="0"/>
              </a:rPr>
              <a:t>Excel Tic-Tac-Toe</a:t>
            </a:r>
            <a:endParaRPr kumimoji="0" lang="en-US" altLang="en-US" sz="11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0" i="0" u="none" strike="noStrike" cap="none" normalizeH="0" baseline="0">
                <a:ln>
                  <a:noFill/>
                </a:ln>
                <a:effectLst/>
                <a:latin typeface="Arial" panose="020B0604020202020204" pitchFamily="34" charset="0"/>
              </a:rPr>
              <a:t>Classic 3x3 grid game where players alternate marking cells with Xs and Os. VBA checks for winning</a:t>
            </a:r>
          </a:p>
          <a:p>
            <a:pPr marL="0" marR="0" lvl="0" indent="0" defTabSz="914400" rtl="0" eaLnBrk="0" fontAlgn="base" latinLnBrk="0" hangingPunct="0">
              <a:spcBef>
                <a:spcPct val="0"/>
              </a:spcBef>
              <a:spcAft>
                <a:spcPts val="600"/>
              </a:spcAft>
              <a:buClrTx/>
              <a:buSzTx/>
              <a:buNone/>
              <a:tabLst/>
            </a:pPr>
            <a:r>
              <a:rPr kumimoji="0" lang="en-US" altLang="en-US" sz="1100" b="0" i="0" u="none" strike="noStrike" cap="none" normalizeH="0" baseline="0">
                <a:ln>
                  <a:noFill/>
                </a:ln>
                <a:effectLst/>
                <a:latin typeface="Arial" panose="020B0604020202020204" pitchFamily="34" charset="0"/>
              </a:rPr>
              <a:t> conditions.</a:t>
            </a:r>
          </a:p>
          <a:p>
            <a:pPr marL="0" marR="0" lvl="0" indent="0" defTabSz="914400" rtl="0" eaLnBrk="0" fontAlgn="base" latinLnBrk="0" hangingPunct="0">
              <a:spcBef>
                <a:spcPct val="0"/>
              </a:spcBef>
              <a:spcAft>
                <a:spcPts val="600"/>
              </a:spcAft>
              <a:buClrTx/>
              <a:buSzTx/>
              <a:buNone/>
              <a:tabLst/>
            </a:pPr>
            <a:endParaRPr kumimoji="0" lang="en-US" altLang="en-US" sz="11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100" b="1" i="0" u="none" strike="noStrike" cap="none" normalizeH="0" baseline="0">
                <a:ln>
                  <a:noFill/>
                </a:ln>
                <a:effectLst/>
                <a:latin typeface="Arial" panose="020B0604020202020204" pitchFamily="34" charset="0"/>
              </a:rPr>
              <a:t>Excel Battleship</a:t>
            </a:r>
            <a:endParaRPr kumimoji="0" lang="en-US" altLang="en-US" sz="11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0" i="0" u="none" strike="noStrike" cap="none" normalizeH="0" baseline="0">
                <a:ln>
                  <a:noFill/>
                </a:ln>
                <a:effectLst/>
                <a:latin typeface="Arial" panose="020B0604020202020204" pitchFamily="34" charset="0"/>
              </a:rPr>
              <a:t>Players hide ships on a grid and try to guess coordinates, with VBA handling hits and misses.</a:t>
            </a:r>
          </a:p>
          <a:p>
            <a:pPr marL="0" marR="0" lvl="0" indent="0" defTabSz="914400" rtl="0" eaLnBrk="0" fontAlgn="base" latinLnBrk="0" hangingPunct="0">
              <a:spcBef>
                <a:spcPct val="0"/>
              </a:spcBef>
              <a:spcAft>
                <a:spcPts val="600"/>
              </a:spcAft>
              <a:buClrTx/>
              <a:buSzTx/>
              <a:buFontTx/>
              <a:buChar char="•"/>
              <a:tabLst/>
            </a:pPr>
            <a:endParaRPr kumimoji="0" lang="en-US" altLang="en-US" sz="11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100" b="1" i="0" u="none" strike="noStrike" cap="none" normalizeH="0" baseline="0">
                <a:ln>
                  <a:noFill/>
                </a:ln>
                <a:effectLst/>
                <a:latin typeface="Arial" panose="020B0604020202020204" pitchFamily="34" charset="0"/>
              </a:rPr>
              <a:t>Excel Snake</a:t>
            </a:r>
            <a:endParaRPr kumimoji="0" lang="en-US" altLang="en-US" sz="11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0" i="0" u="none" strike="noStrike" cap="none" normalizeH="0" baseline="0">
                <a:ln>
                  <a:noFill/>
                </a:ln>
                <a:effectLst/>
                <a:latin typeface="Arial" panose="020B0604020202020204" pitchFamily="34" charset="0"/>
              </a:rPr>
              <a:t>An interactive Snake game using Excel’s grid layout and VBA to control the snake’s movement and collisions.</a:t>
            </a:r>
          </a:p>
          <a:p>
            <a:pPr marL="0" marR="0" lvl="0" indent="0" defTabSz="914400" rtl="0" eaLnBrk="0" fontAlgn="base" latinLnBrk="0" hangingPunct="0">
              <a:spcBef>
                <a:spcPct val="0"/>
              </a:spcBef>
              <a:spcAft>
                <a:spcPts val="600"/>
              </a:spcAft>
              <a:buClrTx/>
              <a:buSzTx/>
              <a:buFontTx/>
              <a:buNone/>
              <a:tabLst/>
            </a:pPr>
            <a:endParaRPr kumimoji="0" lang="en-US" altLang="en-US" sz="1100" b="0" i="0" u="none" strike="noStrike" cap="none" normalizeH="0" baseline="0">
              <a:ln>
                <a:noFill/>
              </a:ln>
              <a:effectLst/>
              <a:latin typeface="Arial" panose="020B0604020202020204" pitchFamily="34" charset="0"/>
            </a:endParaRPr>
          </a:p>
        </p:txBody>
      </p:sp>
      <p:pic>
        <p:nvPicPr>
          <p:cNvPr id="6" name="Picture 5" descr="Top view of a go board">
            <a:extLst>
              <a:ext uri="{FF2B5EF4-FFF2-40B4-BE49-F238E27FC236}">
                <a16:creationId xmlns:a16="http://schemas.microsoft.com/office/drawing/2014/main" id="{C16638D0-CAE8-F13D-9A4A-5EB1708A313A}"/>
              </a:ext>
            </a:extLst>
          </p:cNvPr>
          <p:cNvPicPr>
            <a:picLocks noChangeAspect="1"/>
          </p:cNvPicPr>
          <p:nvPr/>
        </p:nvPicPr>
        <p:blipFill>
          <a:blip r:embed="rId2"/>
          <a:srcRect l="22344" r="26014"/>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164619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038D97-911F-CEDC-75EA-568F80668B29}"/>
              </a:ext>
            </a:extLst>
          </p:cNvPr>
          <p:cNvSpPr>
            <a:spLocks noGrp="1"/>
          </p:cNvSpPr>
          <p:nvPr>
            <p:ph type="title"/>
          </p:nvPr>
        </p:nvSpPr>
        <p:spPr>
          <a:xfrm>
            <a:off x="761800" y="762001"/>
            <a:ext cx="5334197" cy="1708242"/>
          </a:xfrm>
        </p:spPr>
        <p:txBody>
          <a:bodyPr anchor="ctr">
            <a:normAutofit/>
          </a:bodyPr>
          <a:lstStyle/>
          <a:p>
            <a:r>
              <a:rPr lang="en-US" sz="4000"/>
              <a:t>Competitive Spreadsheeting</a:t>
            </a:r>
          </a:p>
        </p:txBody>
      </p:sp>
      <p:sp>
        <p:nvSpPr>
          <p:cNvPr id="4" name="Rectangle 1">
            <a:extLst>
              <a:ext uri="{FF2B5EF4-FFF2-40B4-BE49-F238E27FC236}">
                <a16:creationId xmlns:a16="http://schemas.microsoft.com/office/drawing/2014/main" id="{C78C7807-4F46-3871-9854-C9B2C83B1305}"/>
              </a:ext>
            </a:extLst>
          </p:cNvPr>
          <p:cNvSpPr>
            <a:spLocks noGrp="1" noChangeArrowheads="1"/>
          </p:cNvSpPr>
          <p:nvPr>
            <p:ph idx="1"/>
          </p:nvPr>
        </p:nvSpPr>
        <p:spPr bwMode="auto">
          <a:xfrm>
            <a:off x="761800" y="2470244"/>
            <a:ext cx="5334197" cy="37698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sz="1400" b="1" i="0" u="none" strike="noStrike" cap="none" normalizeH="0" baseline="0">
                <a:ln>
                  <a:noFill/>
                </a:ln>
                <a:effectLst/>
                <a:latin typeface="Arial" panose="020B0604020202020204" pitchFamily="34" charset="0"/>
              </a:rPr>
              <a:t>What is Competitive Spreadsheeting?</a:t>
            </a:r>
            <a:endParaRPr kumimoji="0" lang="en-US" altLang="en-US" sz="14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400" b="0" i="0" u="none" strike="noStrike" cap="none" normalizeH="0" baseline="0">
                <a:ln>
                  <a:noFill/>
                </a:ln>
                <a:effectLst/>
                <a:latin typeface="Arial" panose="020B0604020202020204" pitchFamily="34" charset="0"/>
              </a:rPr>
              <a:t>A form of competition where participants are tasked with solving challenges using Excel</a:t>
            </a:r>
          </a:p>
          <a:p>
            <a:pPr marL="0" marR="0" lvl="0" indent="0" defTabSz="914400" rtl="0" eaLnBrk="0" fontAlgn="base" latinLnBrk="0" hangingPunct="0">
              <a:spcBef>
                <a:spcPct val="0"/>
              </a:spcBef>
              <a:spcAft>
                <a:spcPts val="600"/>
              </a:spcAft>
              <a:buClrTx/>
              <a:buSzTx/>
              <a:buNone/>
              <a:tabLst/>
            </a:pPr>
            <a:r>
              <a:rPr kumimoji="0" lang="en-US" altLang="en-US" sz="1400" b="0" i="0" u="none" strike="noStrike" cap="none" normalizeH="0" baseline="0">
                <a:ln>
                  <a:noFill/>
                </a:ln>
                <a:effectLst/>
                <a:latin typeface="Arial" panose="020B0604020202020204" pitchFamily="34" charset="0"/>
              </a:rPr>
              <a:t> in innovative and efficient ways.</a:t>
            </a:r>
          </a:p>
          <a:p>
            <a:pPr marL="0" marR="0" lvl="0" indent="0" defTabSz="914400" rtl="0" eaLnBrk="0" fontAlgn="base" latinLnBrk="0" hangingPunct="0">
              <a:spcBef>
                <a:spcPct val="0"/>
              </a:spcBef>
              <a:spcAft>
                <a:spcPts val="600"/>
              </a:spcAft>
              <a:buClrTx/>
              <a:buSzTx/>
              <a:buFontTx/>
              <a:buChar char="•"/>
              <a:tabLst/>
            </a:pPr>
            <a:r>
              <a:rPr kumimoji="0" lang="en-US" altLang="en-US" sz="1400" b="0" i="0" u="none" strike="noStrike" cap="none" normalizeH="0" baseline="0">
                <a:ln>
                  <a:noFill/>
                </a:ln>
                <a:effectLst/>
                <a:latin typeface="Arial" panose="020B0604020202020204" pitchFamily="34" charset="0"/>
              </a:rPr>
              <a:t>Challenges may involve creating complex formulas, automating data tasks, or even building</a:t>
            </a:r>
          </a:p>
          <a:p>
            <a:pPr marL="0" marR="0" lvl="0" indent="0" defTabSz="914400" rtl="0" eaLnBrk="0" fontAlgn="base" latinLnBrk="0" hangingPunct="0">
              <a:spcBef>
                <a:spcPct val="0"/>
              </a:spcBef>
              <a:spcAft>
                <a:spcPts val="600"/>
              </a:spcAft>
              <a:buClrTx/>
              <a:buSzTx/>
              <a:buNone/>
              <a:tabLst/>
            </a:pPr>
            <a:r>
              <a:rPr kumimoji="0" lang="en-US" altLang="en-US" sz="1400" b="0" i="0" u="none" strike="noStrike" cap="none" normalizeH="0" baseline="0">
                <a:ln>
                  <a:noFill/>
                </a:ln>
                <a:effectLst/>
                <a:latin typeface="Arial" panose="020B0604020202020204" pitchFamily="34" charset="0"/>
              </a:rPr>
              <a:t> interactive games using Excel.</a:t>
            </a:r>
          </a:p>
          <a:p>
            <a:pPr marL="0" marR="0" lvl="0" indent="0" defTabSz="914400" rtl="0" eaLnBrk="0" fontAlgn="base" latinLnBrk="0" hangingPunct="0">
              <a:spcBef>
                <a:spcPct val="0"/>
              </a:spcBef>
              <a:spcAft>
                <a:spcPts val="600"/>
              </a:spcAft>
              <a:buClrTx/>
              <a:buSzTx/>
              <a:buNone/>
              <a:tabLst/>
            </a:pPr>
            <a:r>
              <a:rPr kumimoji="0" lang="en-US" altLang="en-US" sz="1400" b="1" i="0" u="none" strike="noStrike" cap="none" normalizeH="0" baseline="0">
                <a:ln>
                  <a:noFill/>
                </a:ln>
                <a:effectLst/>
                <a:latin typeface="Arial" panose="020B0604020202020204" pitchFamily="34" charset="0"/>
              </a:rPr>
              <a:t>Famous Events</a:t>
            </a:r>
            <a:endParaRPr kumimoji="0" lang="en-US" altLang="en-US" sz="14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400" b="1" i="0" u="none" strike="noStrike" cap="none" normalizeH="0" baseline="0">
                <a:ln>
                  <a:noFill/>
                </a:ln>
                <a:effectLst/>
                <a:latin typeface="Arial" panose="020B0604020202020204" pitchFamily="34" charset="0"/>
              </a:rPr>
              <a:t>Excel World Championship</a:t>
            </a:r>
            <a:r>
              <a:rPr kumimoji="0" lang="en-US" altLang="en-US" sz="1400" b="0" i="0" u="none" strike="noStrike" cap="none" normalizeH="0" baseline="0">
                <a:ln>
                  <a:noFill/>
                </a:ln>
                <a:effectLst/>
                <a:latin typeface="Arial" panose="020B0604020202020204" pitchFamily="34" charset="0"/>
              </a:rPr>
              <a:t>: An annual event where participants compete in Excel-based challenges,</a:t>
            </a:r>
          </a:p>
          <a:p>
            <a:pPr marL="0" marR="0" lvl="0" indent="0" defTabSz="914400" rtl="0" eaLnBrk="0" fontAlgn="base" latinLnBrk="0" hangingPunct="0">
              <a:spcBef>
                <a:spcPct val="0"/>
              </a:spcBef>
              <a:spcAft>
                <a:spcPts val="600"/>
              </a:spcAft>
              <a:buClrTx/>
              <a:buSzTx/>
              <a:buNone/>
              <a:tabLst/>
            </a:pPr>
            <a:r>
              <a:rPr kumimoji="0" lang="en-US" altLang="en-US" sz="1400" b="0" i="0" u="none" strike="noStrike" cap="none" normalizeH="0" baseline="0">
                <a:ln>
                  <a:noFill/>
                </a:ln>
                <a:effectLst/>
                <a:latin typeface="Arial" panose="020B0604020202020204" pitchFamily="34" charset="0"/>
              </a:rPr>
              <a:t> showcasing their speed, accuracy, and creativity.</a:t>
            </a:r>
          </a:p>
          <a:p>
            <a:pPr marL="0" marR="0" lvl="0" indent="0" defTabSz="914400" rtl="0" eaLnBrk="0" fontAlgn="base" latinLnBrk="0" hangingPunct="0">
              <a:spcBef>
                <a:spcPct val="0"/>
              </a:spcBef>
              <a:spcAft>
                <a:spcPts val="600"/>
              </a:spcAft>
              <a:buClrTx/>
              <a:buSzTx/>
              <a:buFontTx/>
              <a:buChar char="•"/>
              <a:tabLst/>
            </a:pPr>
            <a:r>
              <a:rPr kumimoji="0" lang="en-US" altLang="en-US" sz="1400" b="1" i="0" u="none" strike="noStrike" cap="none" normalizeH="0" baseline="0">
                <a:ln>
                  <a:noFill/>
                </a:ln>
                <a:effectLst/>
                <a:latin typeface="Arial" panose="020B0604020202020204" pitchFamily="34" charset="0"/>
              </a:rPr>
              <a:t>Spreadsheet Competitions</a:t>
            </a:r>
            <a:r>
              <a:rPr kumimoji="0" lang="en-US" altLang="en-US" sz="1400" b="0" i="0" u="none" strike="noStrike" cap="none" normalizeH="0" baseline="0">
                <a:ln>
                  <a:noFill/>
                </a:ln>
                <a:effectLst/>
                <a:latin typeface="Arial" panose="020B0604020202020204" pitchFamily="34" charset="0"/>
              </a:rPr>
              <a:t>: Many companies and universities hold Excel-based contests to promote</a:t>
            </a:r>
          </a:p>
          <a:p>
            <a:pPr marL="0" marR="0" lvl="0" indent="0" defTabSz="914400" rtl="0" eaLnBrk="0" fontAlgn="base" latinLnBrk="0" hangingPunct="0">
              <a:spcBef>
                <a:spcPct val="0"/>
              </a:spcBef>
              <a:spcAft>
                <a:spcPts val="600"/>
              </a:spcAft>
              <a:buClrTx/>
              <a:buSzTx/>
              <a:buNone/>
              <a:tabLst/>
            </a:pPr>
            <a:r>
              <a:rPr kumimoji="0" lang="en-US" altLang="en-US" sz="1400" b="0" i="0" u="none" strike="noStrike" cap="none" normalizeH="0" baseline="0">
                <a:ln>
                  <a:noFill/>
                </a:ln>
                <a:effectLst/>
                <a:latin typeface="Arial" panose="020B0604020202020204" pitchFamily="34" charset="0"/>
              </a:rPr>
              <a:t> learning and problem-solving.</a:t>
            </a:r>
          </a:p>
          <a:p>
            <a:pPr marL="0" marR="0" lvl="0" indent="0" defTabSz="914400" rtl="0" eaLnBrk="0" fontAlgn="base" latinLnBrk="0" hangingPunct="0">
              <a:spcBef>
                <a:spcPct val="0"/>
              </a:spcBef>
              <a:spcAft>
                <a:spcPts val="600"/>
              </a:spcAft>
              <a:buClrTx/>
              <a:buSzTx/>
              <a:buFontTx/>
              <a:buNone/>
              <a:tabLst/>
            </a:pPr>
            <a:endParaRPr kumimoji="0" lang="en-US" altLang="en-US" sz="1400" b="0" i="0" u="none" strike="noStrike" cap="none" normalizeH="0" baseline="0">
              <a:ln>
                <a:noFill/>
              </a:ln>
              <a:effectLst/>
              <a:latin typeface="Arial" panose="020B0604020202020204" pitchFamily="34" charset="0"/>
            </a:endParaRPr>
          </a:p>
        </p:txBody>
      </p:sp>
      <p:pic>
        <p:nvPicPr>
          <p:cNvPr id="6" name="Picture 5" descr="Stock numbers on a digital display">
            <a:extLst>
              <a:ext uri="{FF2B5EF4-FFF2-40B4-BE49-F238E27FC236}">
                <a16:creationId xmlns:a16="http://schemas.microsoft.com/office/drawing/2014/main" id="{4752F398-C3F5-BA84-94C4-5B826C4F95E8}"/>
              </a:ext>
            </a:extLst>
          </p:cNvPr>
          <p:cNvPicPr>
            <a:picLocks noChangeAspect="1"/>
          </p:cNvPicPr>
          <p:nvPr/>
        </p:nvPicPr>
        <p:blipFill>
          <a:blip r:embed="rId2"/>
          <a:srcRect l="39158" r="15607"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278407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6A23FE-DC63-0863-6DF5-0D9E114FFEFC}"/>
              </a:ext>
            </a:extLst>
          </p:cNvPr>
          <p:cNvSpPr>
            <a:spLocks noGrp="1"/>
          </p:cNvSpPr>
          <p:nvPr>
            <p:ph type="title"/>
          </p:nvPr>
        </p:nvSpPr>
        <p:spPr>
          <a:xfrm>
            <a:off x="761800" y="762001"/>
            <a:ext cx="5334197" cy="1708242"/>
          </a:xfrm>
        </p:spPr>
        <p:txBody>
          <a:bodyPr anchor="ctr">
            <a:normAutofit/>
          </a:bodyPr>
          <a:lstStyle/>
          <a:p>
            <a:r>
              <a:rPr lang="en-US" sz="4000"/>
              <a:t>Examples of Competitive Excel Challenges</a:t>
            </a:r>
          </a:p>
        </p:txBody>
      </p:sp>
      <p:sp>
        <p:nvSpPr>
          <p:cNvPr id="4" name="Rectangle 1">
            <a:extLst>
              <a:ext uri="{FF2B5EF4-FFF2-40B4-BE49-F238E27FC236}">
                <a16:creationId xmlns:a16="http://schemas.microsoft.com/office/drawing/2014/main" id="{125E3315-CC19-AC2B-6712-67C2DC7B812C}"/>
              </a:ext>
            </a:extLst>
          </p:cNvPr>
          <p:cNvSpPr>
            <a:spLocks noGrp="1" noChangeArrowheads="1"/>
          </p:cNvSpPr>
          <p:nvPr>
            <p:ph idx="1"/>
          </p:nvPr>
        </p:nvSpPr>
        <p:spPr bwMode="auto">
          <a:xfrm>
            <a:off x="761800" y="2470244"/>
            <a:ext cx="5334197" cy="37698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sz="1700" b="1" i="0" u="none" strike="noStrike" cap="none" normalizeH="0" baseline="0">
                <a:ln>
                  <a:noFill/>
                </a:ln>
                <a:effectLst/>
                <a:latin typeface="Arial" panose="020B0604020202020204" pitchFamily="34" charset="0"/>
              </a:rPr>
              <a:t>Excel Data Modeling</a:t>
            </a:r>
            <a:endParaRPr kumimoji="0" lang="en-US" altLang="en-US" sz="17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700" b="0" i="0" u="none" strike="noStrike" cap="none" normalizeH="0" baseline="0">
                <a:ln>
                  <a:noFill/>
                </a:ln>
                <a:effectLst/>
                <a:latin typeface="Arial" panose="020B0604020202020204" pitchFamily="34" charset="0"/>
              </a:rPr>
              <a:t>Participants are given raw data and asked to build a model to predict outcomes or create dashboards using Excel’s advanced features.</a:t>
            </a:r>
          </a:p>
          <a:p>
            <a:pPr marL="0" marR="0" lvl="0" indent="0" defTabSz="914400" rtl="0" eaLnBrk="0" fontAlgn="base" latinLnBrk="0" hangingPunct="0">
              <a:spcBef>
                <a:spcPct val="0"/>
              </a:spcBef>
              <a:spcAft>
                <a:spcPts val="600"/>
              </a:spcAft>
              <a:buClrTx/>
              <a:buSzTx/>
              <a:buNone/>
              <a:tabLst/>
            </a:pPr>
            <a:r>
              <a:rPr kumimoji="0" lang="en-US" altLang="en-US" sz="1700" b="1" i="0" u="none" strike="noStrike" cap="none" normalizeH="0" baseline="0">
                <a:ln>
                  <a:noFill/>
                </a:ln>
                <a:effectLst/>
                <a:latin typeface="Arial" panose="020B0604020202020204" pitchFamily="34" charset="0"/>
              </a:rPr>
              <a:t>Automating Processes</a:t>
            </a:r>
            <a:endParaRPr kumimoji="0" lang="en-US" altLang="en-US" sz="17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700" b="0" i="0" u="none" strike="noStrike" cap="none" normalizeH="0" baseline="0">
                <a:ln>
                  <a:noFill/>
                </a:ln>
                <a:effectLst/>
                <a:latin typeface="Arial" panose="020B0604020202020204" pitchFamily="34" charset="0"/>
              </a:rPr>
              <a:t>Challenges may require creating macros or VBA scripts to automate repetitive tasks or improve workflow efficiency.</a:t>
            </a:r>
          </a:p>
          <a:p>
            <a:pPr marL="0" marR="0" lvl="0" indent="0" defTabSz="914400" rtl="0" eaLnBrk="0" fontAlgn="base" latinLnBrk="0" hangingPunct="0">
              <a:spcBef>
                <a:spcPct val="0"/>
              </a:spcBef>
              <a:spcAft>
                <a:spcPts val="600"/>
              </a:spcAft>
              <a:buClrTx/>
              <a:buSzTx/>
              <a:buNone/>
              <a:tabLst/>
            </a:pPr>
            <a:r>
              <a:rPr kumimoji="0" lang="en-US" altLang="en-US" sz="1700" b="1" i="0" u="none" strike="noStrike" cap="none" normalizeH="0" baseline="0">
                <a:ln>
                  <a:noFill/>
                </a:ln>
                <a:effectLst/>
                <a:latin typeface="Arial" panose="020B0604020202020204" pitchFamily="34" charset="0"/>
              </a:rPr>
              <a:t>Game Development</a:t>
            </a:r>
            <a:endParaRPr kumimoji="0" lang="en-US" altLang="en-US" sz="17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700" b="0" i="0" u="none" strike="noStrike" cap="none" normalizeH="0" baseline="0">
                <a:ln>
                  <a:noFill/>
                </a:ln>
                <a:effectLst/>
                <a:latin typeface="Arial" panose="020B0604020202020204" pitchFamily="34" charset="0"/>
              </a:rPr>
              <a:t>In some competitions, participants must create a fully functional game (such as a version of Tic-Tac-Toe, Minesweeper, or Battleship) within a given time limit.</a:t>
            </a:r>
          </a:p>
          <a:p>
            <a:pPr marL="0" marR="0" lvl="0" indent="0" defTabSz="914400" rtl="0" eaLnBrk="0" fontAlgn="base" latinLnBrk="0" hangingPunct="0">
              <a:spcBef>
                <a:spcPct val="0"/>
              </a:spcBef>
              <a:spcAft>
                <a:spcPts val="600"/>
              </a:spcAft>
              <a:buClrTx/>
              <a:buSzTx/>
              <a:buFontTx/>
              <a:buNone/>
              <a:tabLst/>
            </a:pPr>
            <a:endParaRPr kumimoji="0" lang="en-US" altLang="en-US" sz="1700" b="0" i="0" u="none" strike="noStrike" cap="none" normalizeH="0" baseline="0">
              <a:ln>
                <a:noFill/>
              </a:ln>
              <a:effectLst/>
              <a:latin typeface="Arial" panose="020B0604020202020204" pitchFamily="34" charset="0"/>
            </a:endParaRPr>
          </a:p>
        </p:txBody>
      </p:sp>
      <p:pic>
        <p:nvPicPr>
          <p:cNvPr id="6" name="Picture 5" descr="A person reaching for a paper on a table full of paper and sticky notes">
            <a:extLst>
              <a:ext uri="{FF2B5EF4-FFF2-40B4-BE49-F238E27FC236}">
                <a16:creationId xmlns:a16="http://schemas.microsoft.com/office/drawing/2014/main" id="{D818E7EB-F503-194F-BD26-0F811F560004}"/>
              </a:ext>
            </a:extLst>
          </p:cNvPr>
          <p:cNvPicPr>
            <a:picLocks noChangeAspect="1"/>
          </p:cNvPicPr>
          <p:nvPr/>
        </p:nvPicPr>
        <p:blipFill>
          <a:blip r:embed="rId2"/>
          <a:srcRect l="23585" r="2457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139477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TotalTime>
  <Words>1000</Words>
  <Application>Microsoft Office PowerPoint</Application>
  <PresentationFormat>Widescreen</PresentationFormat>
  <Paragraphs>87</Paragraphs>
  <Slides>21</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Aptos Display</vt:lpstr>
      <vt:lpstr>Arial</vt:lpstr>
      <vt:lpstr>Office Theme</vt:lpstr>
      <vt:lpstr>The Wonders Of Excel</vt:lpstr>
      <vt:lpstr>The General Consensus and the sleeping dragon on all our computers</vt:lpstr>
      <vt:lpstr>Excel Games?????</vt:lpstr>
      <vt:lpstr>Types Of Excel Games</vt:lpstr>
      <vt:lpstr>How Excel Games Work</vt:lpstr>
      <vt:lpstr>Too Difficult For The Normies Chad Up And Excel</vt:lpstr>
      <vt:lpstr>Examples of Excel Games</vt:lpstr>
      <vt:lpstr>Competitive Spreadsheeting</vt:lpstr>
      <vt:lpstr>Examples of Competitive Excel Challenges</vt:lpstr>
      <vt:lpstr>Excel Obstacle Course</vt:lpstr>
      <vt:lpstr>World Championship</vt:lpstr>
      <vt:lpstr>Art With Excel</vt:lpstr>
      <vt:lpstr>Spread sheet stop motion</vt:lpstr>
      <vt:lpstr>PowerPoint Presentation</vt:lpstr>
      <vt:lpstr>Roller Coaster Simulation</vt:lpstr>
      <vt:lpstr>More info From A quick Query Its So Complex </vt:lpstr>
      <vt:lpstr>Visual Feedback and CustomizationGraphics Using Cells:</vt:lpstr>
      <vt:lpstr>PowerPoint Presentation</vt:lpstr>
      <vt:lpstr>Game Logic Through Arrays and ListsArrays and Data Storage:</vt:lpstr>
      <vt:lpstr>PowerPoint Presentation</vt:lpstr>
      <vt:lpstr>Random number generation is also useful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AKIN-ODANYE AYODELE EMMANUEL</dc:creator>
  <cp:lastModifiedBy>AKIN-ODANYE AYODELE EMMANUEL</cp:lastModifiedBy>
  <cp:revision>59</cp:revision>
  <dcterms:created xsi:type="dcterms:W3CDTF">2024-11-25T14:53:54Z</dcterms:created>
  <dcterms:modified xsi:type="dcterms:W3CDTF">2024-11-25T16:39:10Z</dcterms:modified>
</cp:coreProperties>
</file>