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7"/>
  </p:notesMasterIdLst>
  <p:sldIdLst>
    <p:sldId id="256" r:id="rId2"/>
    <p:sldId id="290" r:id="rId3"/>
    <p:sldId id="258" r:id="rId4"/>
    <p:sldId id="259" r:id="rId5"/>
    <p:sldId id="260" r:id="rId6"/>
    <p:sldId id="261" r:id="rId7"/>
    <p:sldId id="264" r:id="rId8"/>
    <p:sldId id="257" r:id="rId9"/>
    <p:sldId id="262" r:id="rId10"/>
    <p:sldId id="263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3" r:id="rId19"/>
    <p:sldId id="272" r:id="rId20"/>
    <p:sldId id="275" r:id="rId21"/>
    <p:sldId id="276" r:id="rId22"/>
    <p:sldId id="274" r:id="rId23"/>
    <p:sldId id="278" r:id="rId24"/>
    <p:sldId id="282" r:id="rId25"/>
    <p:sldId id="280" r:id="rId26"/>
    <p:sldId id="277" r:id="rId27"/>
    <p:sldId id="279" r:id="rId28"/>
    <p:sldId id="281" r:id="rId29"/>
    <p:sldId id="283" r:id="rId30"/>
    <p:sldId id="284" r:id="rId31"/>
    <p:sldId id="285" r:id="rId32"/>
    <p:sldId id="286" r:id="rId33"/>
    <p:sldId id="287" r:id="rId34"/>
    <p:sldId id="288" r:id="rId35"/>
    <p:sldId id="289" r:id="rId36"/>
  </p:sldIdLst>
  <p:sldSz cx="12192000" cy="6858000"/>
  <p:notesSz cx="6858000" cy="9144000"/>
  <p:embeddedFontLst>
    <p:embeddedFont>
      <p:font typeface="08서울남산체 B" panose="02020603020101020101" pitchFamily="18" charset="-127"/>
      <p:regular r:id="rId38"/>
    </p:embeddedFont>
    <p:embeddedFont>
      <p:font typeface="맑은 고딕" panose="020B0503020000020004" pitchFamily="50" charset="-127"/>
      <p:regular r:id="rId39"/>
      <p:bold r:id="rId40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1647" autoAdjust="0"/>
  </p:normalViewPr>
  <p:slideViewPr>
    <p:cSldViewPr snapToGrid="0">
      <p:cViewPr varScale="1">
        <p:scale>
          <a:sx n="114" d="100"/>
          <a:sy n="114" d="100"/>
        </p:scale>
        <p:origin x="41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070E92-ADE9-4079-9E84-A5913D5CDD29}" type="datetimeFigureOut">
              <a:rPr lang="ko-KR" altLang="en-US" smtClean="0"/>
              <a:t>2024-05-07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C01F07-7F19-462C-B957-11DC8FD6A26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200332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C01F07-7F19-462C-B957-11DC8FD6A265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753145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C01F07-7F19-462C-B957-11DC8FD6A265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97382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AF4190B-3210-AFEC-F041-C469C88BB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8B0F158F-31F9-0042-FF77-674B7AA4CE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144EFABB-72DA-C5B9-3515-9AF5B702E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93217-5891-4CFF-A8A1-94D2F8814427}" type="datetimeFigureOut">
              <a:rPr lang="ko-KR" altLang="en-US" smtClean="0"/>
              <a:t>2024-05-07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A8FC0AEC-762A-100D-6461-7F02C8F3D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6C2FDCD-AB56-72ED-D660-82EDC3447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72091-EAD5-4112-BA70-5FEC92BBDA5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945895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F6A5AE2-0FE9-EEDA-2B11-2A82C720F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E02EB1B0-338F-7DEF-2515-1496CEC41A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D3581C95-E7A2-DA14-D433-0DB026DD3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93217-5891-4CFF-A8A1-94D2F8814427}" type="datetimeFigureOut">
              <a:rPr lang="ko-KR" altLang="en-US" smtClean="0"/>
              <a:t>2024-05-07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5D346E31-4B47-D380-163E-DA30EC72F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D7DD6BB-E7EE-08FA-B1D3-FFAE80EF3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72091-EAD5-4112-BA70-5FEC92BBDA5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279460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D27A26E2-B818-E073-204A-5E0095BDC5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1880A032-93AD-E63E-B088-EF2660A57F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FFED717-D784-6AA4-C93A-A7CAC8FA9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93217-5891-4CFF-A8A1-94D2F8814427}" type="datetimeFigureOut">
              <a:rPr lang="ko-KR" altLang="en-US" smtClean="0"/>
              <a:t>2024-05-07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26773D92-E074-770C-6021-D4E9CA12C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20D4F592-038A-7DD6-130A-249B8CD68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72091-EAD5-4112-BA70-5FEC92BBDA5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831221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D1FA75B-6C11-FF4B-019A-D09AC490D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B3300757-457F-CB33-52C5-F539864E76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AB4BBE55-C1D1-18F1-74D9-C2C377E36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93217-5891-4CFF-A8A1-94D2F8814427}" type="datetimeFigureOut">
              <a:rPr lang="ko-KR" altLang="en-US" smtClean="0"/>
              <a:t>2024-05-07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D8BADF2B-B7EE-1244-537F-FA7DA1795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A784C9F-36A8-29C1-BBD8-0008DD2D2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72091-EAD5-4112-BA70-5FEC92BBDA5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02507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C3EB7B3-78D7-4545-AF2B-D400A87D4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0C8E066-8555-C23F-8E5E-D04DCECD1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3F6DB88-2159-B740-66C7-C686B5C7B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93217-5891-4CFF-A8A1-94D2F8814427}" type="datetimeFigureOut">
              <a:rPr lang="ko-KR" altLang="en-US" smtClean="0"/>
              <a:t>2024-05-07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AF49CD3-BCEB-D02D-B6A5-5CAB6D472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0AD1ABC-3AED-3A38-ABC8-8BB615BE9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72091-EAD5-4112-BA70-5FEC92BBDA5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254641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4927861-EB45-7BB9-0DD7-330A5B6F6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7DE39B11-B5E6-3D24-D60C-8BC0011F12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7C109FC5-4966-6F4D-E5C6-E8B2D36070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7ECB61DD-21FA-8DFD-7419-7A6EA014C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93217-5891-4CFF-A8A1-94D2F8814427}" type="datetimeFigureOut">
              <a:rPr lang="ko-KR" altLang="en-US" smtClean="0"/>
              <a:t>2024-05-07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642ABC21-B483-1418-E62C-1AEACA78C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732A028-738D-0804-0E33-AAF04EC64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72091-EAD5-4112-BA70-5FEC92BBDA5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34688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28E5F87-C2DF-6E63-A0AB-1C4A07321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9566174-2ACC-7EBA-3770-167C3EC082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1ABC8637-D009-F9E0-0976-EA0CBEFE21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19BA1D57-C84D-15BA-B17C-D0B7CBFEDF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A97EEEA3-99E2-C750-2E8A-BB3ABED4F8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A5B82459-389E-3855-A3B9-33FE95CCE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93217-5891-4CFF-A8A1-94D2F8814427}" type="datetimeFigureOut">
              <a:rPr lang="ko-KR" altLang="en-US" smtClean="0"/>
              <a:t>2024-05-07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15A100C1-DF21-963C-8C8A-AA1D570D1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D50EDE8C-26F1-062A-A43C-F7F19D933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72091-EAD5-4112-BA70-5FEC92BBDA5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36722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93B16C1-12AB-4540-96F0-7B897E2E1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3B1A1AB9-8D7D-F90C-B682-44056A7FE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93217-5891-4CFF-A8A1-94D2F8814427}" type="datetimeFigureOut">
              <a:rPr lang="ko-KR" altLang="en-US" smtClean="0"/>
              <a:t>2024-05-07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9C4DF50B-E730-4D03-AF1C-7A6644A7E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31271184-A8D2-8382-F628-796598C38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72091-EAD5-4112-BA70-5FEC92BBDA5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782358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94A3757D-B5BE-96EB-05FA-48FA4E9F1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93217-5891-4CFF-A8A1-94D2F8814427}" type="datetimeFigureOut">
              <a:rPr lang="ko-KR" altLang="en-US" smtClean="0"/>
              <a:t>2024-05-07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805168EB-AC7A-A2D8-5E00-6215EAA16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6886C7A-EABE-7623-5174-7286796E6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72091-EAD5-4112-BA70-5FEC92BBDA5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2145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5BFE56D-9951-0F40-E142-A6B25A120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54E7EF10-98D7-6554-1130-39A23263D2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F1E861C-6F05-5781-85D2-CA671520DB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C1A58A4-6B16-43EF-76C9-B8CD2FD9F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93217-5891-4CFF-A8A1-94D2F8814427}" type="datetimeFigureOut">
              <a:rPr lang="ko-KR" altLang="en-US" smtClean="0"/>
              <a:t>2024-05-07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3588566D-F966-ACE6-5C44-95D4C602D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DC66965D-9D6C-5D0D-F6BA-1C89B471A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72091-EAD5-4112-BA70-5FEC92BBDA5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121547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F5DBD08-B7D9-E0FC-6E27-D7B8817CE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DB03799C-2F4A-AA4A-77EE-9F1D2E04B6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F99EA2F1-31C8-0EFF-6918-EECA99DDEF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2E70A84D-BA3D-9FE9-A598-A16011570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93217-5891-4CFF-A8A1-94D2F8814427}" type="datetimeFigureOut">
              <a:rPr lang="ko-KR" altLang="en-US" smtClean="0"/>
              <a:t>2024-05-07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68A4BE3D-5243-013D-FEAC-7C3F99E83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36163C82-BB3E-43B8-07AE-BB131132C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72091-EAD5-4112-BA70-5FEC92BBDA5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3046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A56DA177-FF35-386C-075E-7FCFF4C11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66ADBEA-0DAF-7E9E-ACA6-4C8EAA42B7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C7D7762-0082-8AFB-BF05-5D56638974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8B93217-5891-4CFF-A8A1-94D2F8814427}" type="datetimeFigureOut">
              <a:rPr lang="ko-KR" altLang="en-US" smtClean="0"/>
              <a:t>2024-05-07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8F720D3-B6AA-54A4-1D97-86B6CA8686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0C6C80B-1068-1E3E-58C2-BF156A3473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BF72091-EAD5-4112-BA70-5FEC92BBDA5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014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site.thekipa.com/chord-trainer/" TargetMode="Externa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site.thekipa.com/chord-trainer/" TargetMode="Externa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site.thekipa.com/chord-trainer/" TargetMode="Externa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site.thekipa.com/chord-trainer/" TargetMode="Externa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site.thekipa.com/chord-trainer/" TargetMode="Externa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site.thekipa.com/chord-trainer/" TargetMode="Externa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site.thekipa.com/chord-trainer/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site.thekipa.com/chord-trainer/" TargetMode="Externa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site.thekipa.com/chord-trainer/" TargetMode="Externa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site.thekipa.com/chord-trainer/" TargetMode="Externa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site.thekipa.com/chord-trainer/" TargetMode="Externa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1754456-1961-3D73-7C82-605CFD2D2017}"/>
              </a:ext>
            </a:extLst>
          </p:cNvPr>
          <p:cNvSpPr txBox="1"/>
          <p:nvPr/>
        </p:nvSpPr>
        <p:spPr>
          <a:xfrm>
            <a:off x="2669421" y="2459504"/>
            <a:ext cx="685315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8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화성학 실전압축</a:t>
            </a:r>
            <a:endParaRPr lang="en-US" altLang="ko-KR" sz="8000"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  <a:p>
            <a:pPr algn="ctr"/>
            <a:r>
              <a:rPr lang="ko-KR" altLang="en-US" sz="4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코드읽기</a:t>
            </a:r>
            <a:endParaRPr lang="en-US" altLang="ko-KR" sz="4000"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178EEB-3FFD-5C21-BFA1-0E9CB1C43E8A}"/>
              </a:ext>
            </a:extLst>
          </p:cNvPr>
          <p:cNvSpPr txBox="1"/>
          <p:nvPr/>
        </p:nvSpPr>
        <p:spPr>
          <a:xfrm>
            <a:off x="5070719" y="4398496"/>
            <a:ext cx="2050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22” @</a:t>
            </a:r>
            <a:r>
              <a:rPr lang="ko-KR" altLang="en-US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레이 </a:t>
            </a:r>
            <a:r>
              <a:rPr lang="en-US" altLang="ko-KR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(</a:t>
            </a:r>
            <a:r>
              <a:rPr lang="ko-KR" altLang="en-US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김지원</a:t>
            </a:r>
            <a:r>
              <a:rPr lang="en-US" altLang="ko-KR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)</a:t>
            </a:r>
            <a:endParaRPr lang="ko-KR" altLang="en-US"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802544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42E1CB28-9E66-75D4-A670-40E888BEC1C8}"/>
              </a:ext>
            </a:extLst>
          </p:cNvPr>
          <p:cNvSpPr txBox="1"/>
          <p:nvPr/>
        </p:nvSpPr>
        <p:spPr>
          <a:xfrm>
            <a:off x="488272" y="372862"/>
            <a:ext cx="15087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문제</a:t>
            </a:r>
            <a:r>
              <a:rPr lang="en-US" altLang="ko-KR" sz="48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)</a:t>
            </a:r>
            <a:endParaRPr lang="ko-KR" altLang="en-US" sz="4800"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</p:txBody>
      </p:sp>
      <p:pic>
        <p:nvPicPr>
          <p:cNvPr id="14" name="그림 13" descr="피아노, 키보드, 뮤지컬 키보드, 악기이(가) 표시된 사진&#10;&#10;자동 생성된 설명">
            <a:extLst>
              <a:ext uri="{FF2B5EF4-FFF2-40B4-BE49-F238E27FC236}">
                <a16:creationId xmlns:a16="http://schemas.microsoft.com/office/drawing/2014/main" id="{7F7530E9-F1F4-45FF-FA77-36857402CC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6" t="18978" r="6015" b="27012"/>
          <a:stretch/>
        </p:blipFill>
        <p:spPr>
          <a:xfrm>
            <a:off x="2143060" y="1112497"/>
            <a:ext cx="8574833" cy="3704043"/>
          </a:xfrm>
          <a:prstGeom prst="rect">
            <a:avLst/>
          </a:prstGeom>
        </p:spPr>
      </p:pic>
      <p:sp>
        <p:nvSpPr>
          <p:cNvPr id="2" name="타원 1">
            <a:extLst>
              <a:ext uri="{FF2B5EF4-FFF2-40B4-BE49-F238E27FC236}">
                <a16:creationId xmlns:a16="http://schemas.microsoft.com/office/drawing/2014/main" id="{99ED299D-CD4B-3CAC-C60D-3EDD6DF996B1}"/>
              </a:ext>
            </a:extLst>
          </p:cNvPr>
          <p:cNvSpPr/>
          <p:nvPr/>
        </p:nvSpPr>
        <p:spPr>
          <a:xfrm>
            <a:off x="3947854" y="3773010"/>
            <a:ext cx="275207" cy="275207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타원 2">
            <a:extLst>
              <a:ext uri="{FF2B5EF4-FFF2-40B4-BE49-F238E27FC236}">
                <a16:creationId xmlns:a16="http://schemas.microsoft.com/office/drawing/2014/main" id="{090297FD-3938-7E33-D096-F5BA6B5061A1}"/>
              </a:ext>
            </a:extLst>
          </p:cNvPr>
          <p:cNvSpPr/>
          <p:nvPr/>
        </p:nvSpPr>
        <p:spPr>
          <a:xfrm>
            <a:off x="6433871" y="2826914"/>
            <a:ext cx="275207" cy="27520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59C552-90C5-1723-B452-2CBA783FF326}"/>
              </a:ext>
            </a:extLst>
          </p:cNvPr>
          <p:cNvSpPr txBox="1"/>
          <p:nvPr/>
        </p:nvSpPr>
        <p:spPr>
          <a:xfrm>
            <a:off x="3400148" y="4927107"/>
            <a:ext cx="59282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6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파랑이 으뜸음일 때</a:t>
            </a:r>
            <a:r>
              <a:rPr lang="en-US" altLang="ko-KR" sz="36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,</a:t>
            </a:r>
          </a:p>
          <a:p>
            <a:r>
              <a:rPr lang="ko-KR" altLang="en-US" sz="36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빨강은 파랑과 몇 도 차이인가</a:t>
            </a:r>
            <a:r>
              <a:rPr lang="en-US" altLang="ko-KR" sz="36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?</a:t>
            </a:r>
            <a:endParaRPr lang="ko-KR" altLang="en-US" sz="3600"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650131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42E1CB28-9E66-75D4-A670-40E888BEC1C8}"/>
              </a:ext>
            </a:extLst>
          </p:cNvPr>
          <p:cNvSpPr txBox="1"/>
          <p:nvPr/>
        </p:nvSpPr>
        <p:spPr>
          <a:xfrm>
            <a:off x="488272" y="372862"/>
            <a:ext cx="15087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문제</a:t>
            </a:r>
            <a:r>
              <a:rPr lang="en-US" altLang="ko-KR" sz="48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)</a:t>
            </a:r>
            <a:endParaRPr lang="ko-KR" altLang="en-US" sz="4800"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</p:txBody>
      </p:sp>
      <p:pic>
        <p:nvPicPr>
          <p:cNvPr id="14" name="그림 13" descr="피아노, 키보드, 뮤지컬 키보드, 악기이(가) 표시된 사진&#10;&#10;자동 생성된 설명">
            <a:extLst>
              <a:ext uri="{FF2B5EF4-FFF2-40B4-BE49-F238E27FC236}">
                <a16:creationId xmlns:a16="http://schemas.microsoft.com/office/drawing/2014/main" id="{7F7530E9-F1F4-45FF-FA77-36857402CC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6" t="18978" r="6015" b="27012"/>
          <a:stretch/>
        </p:blipFill>
        <p:spPr>
          <a:xfrm>
            <a:off x="2143060" y="1112497"/>
            <a:ext cx="8574833" cy="3704043"/>
          </a:xfrm>
          <a:prstGeom prst="rect">
            <a:avLst/>
          </a:prstGeom>
        </p:spPr>
      </p:pic>
      <p:sp>
        <p:nvSpPr>
          <p:cNvPr id="2" name="타원 1">
            <a:extLst>
              <a:ext uri="{FF2B5EF4-FFF2-40B4-BE49-F238E27FC236}">
                <a16:creationId xmlns:a16="http://schemas.microsoft.com/office/drawing/2014/main" id="{99ED299D-CD4B-3CAC-C60D-3EDD6DF996B1}"/>
              </a:ext>
            </a:extLst>
          </p:cNvPr>
          <p:cNvSpPr/>
          <p:nvPr/>
        </p:nvSpPr>
        <p:spPr>
          <a:xfrm>
            <a:off x="2975702" y="2826913"/>
            <a:ext cx="275207" cy="275207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타원 2">
            <a:extLst>
              <a:ext uri="{FF2B5EF4-FFF2-40B4-BE49-F238E27FC236}">
                <a16:creationId xmlns:a16="http://schemas.microsoft.com/office/drawing/2014/main" id="{090297FD-3938-7E33-D096-F5BA6B5061A1}"/>
              </a:ext>
            </a:extLst>
          </p:cNvPr>
          <p:cNvSpPr/>
          <p:nvPr/>
        </p:nvSpPr>
        <p:spPr>
          <a:xfrm>
            <a:off x="7313399" y="3693188"/>
            <a:ext cx="275207" cy="27520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B42650-F4A2-6449-9B4E-6DB3084385FD}"/>
              </a:ext>
            </a:extLst>
          </p:cNvPr>
          <p:cNvSpPr txBox="1"/>
          <p:nvPr/>
        </p:nvSpPr>
        <p:spPr>
          <a:xfrm>
            <a:off x="3400148" y="4927107"/>
            <a:ext cx="59282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6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파랑이 으뜸음일 때</a:t>
            </a:r>
            <a:r>
              <a:rPr lang="en-US" altLang="ko-KR" sz="36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,</a:t>
            </a:r>
          </a:p>
          <a:p>
            <a:r>
              <a:rPr lang="ko-KR" altLang="en-US" sz="36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빨강은 파랑과 몇 도 차이인가</a:t>
            </a:r>
            <a:r>
              <a:rPr lang="en-US" altLang="ko-KR" sz="36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?</a:t>
            </a:r>
            <a:endParaRPr lang="ko-KR" altLang="en-US" sz="3600"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034371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42E1CB28-9E66-75D4-A670-40E888BEC1C8}"/>
              </a:ext>
            </a:extLst>
          </p:cNvPr>
          <p:cNvSpPr txBox="1"/>
          <p:nvPr/>
        </p:nvSpPr>
        <p:spPr>
          <a:xfrm>
            <a:off x="488272" y="372862"/>
            <a:ext cx="30315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장조 </a:t>
            </a:r>
            <a:r>
              <a:rPr lang="en-US" altLang="ko-KR" sz="48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/ </a:t>
            </a:r>
            <a:r>
              <a:rPr lang="ko-KR" altLang="en-US" sz="48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단조</a:t>
            </a:r>
          </a:p>
        </p:txBody>
      </p:sp>
      <p:pic>
        <p:nvPicPr>
          <p:cNvPr id="1026" name="Picture 2" descr="다장조와 가단조에 대하여 알아보자. (샾과 플랫이 없는 조표, 올림표와 내림표가 없는 조표 공부하기)">
            <a:extLst>
              <a:ext uri="{FF2B5EF4-FFF2-40B4-BE49-F238E27FC236}">
                <a16:creationId xmlns:a16="http://schemas.microsoft.com/office/drawing/2014/main" id="{8452EFFD-4572-0630-D3C7-C6D80AF844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132" y="1651517"/>
            <a:ext cx="6077735" cy="4706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56222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42E1CB28-9E66-75D4-A670-40E888BEC1C8}"/>
              </a:ext>
            </a:extLst>
          </p:cNvPr>
          <p:cNvSpPr txBox="1"/>
          <p:nvPr/>
        </p:nvSpPr>
        <p:spPr>
          <a:xfrm>
            <a:off x="488272" y="372862"/>
            <a:ext cx="30315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장조 </a:t>
            </a:r>
            <a:r>
              <a:rPr lang="en-US" altLang="ko-KR" sz="48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/ </a:t>
            </a:r>
            <a:r>
              <a:rPr lang="ko-KR" altLang="en-US" sz="48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단조</a:t>
            </a:r>
          </a:p>
        </p:txBody>
      </p:sp>
      <p:pic>
        <p:nvPicPr>
          <p:cNvPr id="2050" name="Picture 2" descr="장조 단조 구분 생각보다 쉬워요 : 네이버 블로그">
            <a:extLst>
              <a:ext uri="{FF2B5EF4-FFF2-40B4-BE49-F238E27FC236}">
                <a16:creationId xmlns:a16="http://schemas.microsoft.com/office/drawing/2014/main" id="{82EBD03A-C712-D011-AE98-B6E2BA35AA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637" y="1830550"/>
            <a:ext cx="7324725" cy="448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96480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42E1CB28-9E66-75D4-A670-40E888BEC1C8}"/>
              </a:ext>
            </a:extLst>
          </p:cNvPr>
          <p:cNvSpPr txBox="1"/>
          <p:nvPr/>
        </p:nvSpPr>
        <p:spPr>
          <a:xfrm>
            <a:off x="488272" y="372862"/>
            <a:ext cx="42418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음정 </a:t>
            </a:r>
            <a:r>
              <a:rPr lang="en-US" altLang="ko-KR" sz="48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- revisited</a:t>
            </a:r>
            <a:endParaRPr lang="ko-KR" altLang="en-US" sz="4800"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8F748DFF-C587-0CC8-9396-B495D424DA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808" y="1773571"/>
            <a:ext cx="11174384" cy="3105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4781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42E1CB28-9E66-75D4-A670-40E888BEC1C8}"/>
              </a:ext>
            </a:extLst>
          </p:cNvPr>
          <p:cNvSpPr txBox="1"/>
          <p:nvPr/>
        </p:nvSpPr>
        <p:spPr>
          <a:xfrm>
            <a:off x="488272" y="372862"/>
            <a:ext cx="15087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문제</a:t>
            </a:r>
            <a:r>
              <a:rPr lang="en-US" altLang="ko-KR" sz="48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)</a:t>
            </a:r>
            <a:endParaRPr lang="ko-KR" altLang="en-US" sz="4800"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</p:txBody>
      </p:sp>
      <p:pic>
        <p:nvPicPr>
          <p:cNvPr id="14" name="그림 13" descr="피아노, 키보드, 뮤지컬 키보드, 악기이(가) 표시된 사진&#10;&#10;자동 생성된 설명">
            <a:extLst>
              <a:ext uri="{FF2B5EF4-FFF2-40B4-BE49-F238E27FC236}">
                <a16:creationId xmlns:a16="http://schemas.microsoft.com/office/drawing/2014/main" id="{7F7530E9-F1F4-45FF-FA77-36857402CC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6" t="18978" r="6015" b="27012"/>
          <a:stretch/>
        </p:blipFill>
        <p:spPr>
          <a:xfrm>
            <a:off x="2143060" y="1112497"/>
            <a:ext cx="8574833" cy="3704043"/>
          </a:xfrm>
          <a:prstGeom prst="rect">
            <a:avLst/>
          </a:prstGeom>
        </p:spPr>
      </p:pic>
      <p:sp>
        <p:nvSpPr>
          <p:cNvPr id="2" name="타원 1">
            <a:extLst>
              <a:ext uri="{FF2B5EF4-FFF2-40B4-BE49-F238E27FC236}">
                <a16:creationId xmlns:a16="http://schemas.microsoft.com/office/drawing/2014/main" id="{99ED299D-CD4B-3CAC-C60D-3EDD6DF996B1}"/>
              </a:ext>
            </a:extLst>
          </p:cNvPr>
          <p:cNvSpPr/>
          <p:nvPr/>
        </p:nvSpPr>
        <p:spPr>
          <a:xfrm>
            <a:off x="3262544" y="3852978"/>
            <a:ext cx="275207" cy="275207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타원 2">
            <a:extLst>
              <a:ext uri="{FF2B5EF4-FFF2-40B4-BE49-F238E27FC236}">
                <a16:creationId xmlns:a16="http://schemas.microsoft.com/office/drawing/2014/main" id="{090297FD-3938-7E33-D096-F5BA6B5061A1}"/>
              </a:ext>
            </a:extLst>
          </p:cNvPr>
          <p:cNvSpPr/>
          <p:nvPr/>
        </p:nvSpPr>
        <p:spPr>
          <a:xfrm>
            <a:off x="4996046" y="2826914"/>
            <a:ext cx="275207" cy="27520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330FFA-6D14-F0DB-E695-2E9BFDF45CBF}"/>
              </a:ext>
            </a:extLst>
          </p:cNvPr>
          <p:cNvSpPr txBox="1"/>
          <p:nvPr/>
        </p:nvSpPr>
        <p:spPr>
          <a:xfrm>
            <a:off x="3400148" y="4927107"/>
            <a:ext cx="59282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6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파랑이 으뜸음일 때</a:t>
            </a:r>
            <a:r>
              <a:rPr lang="en-US" altLang="ko-KR" sz="36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,</a:t>
            </a:r>
          </a:p>
          <a:p>
            <a:r>
              <a:rPr lang="ko-KR" altLang="en-US" sz="36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빨강은 파랑과 몇 도 차이인가</a:t>
            </a:r>
            <a:r>
              <a:rPr lang="en-US" altLang="ko-KR" sz="36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?</a:t>
            </a:r>
            <a:endParaRPr lang="ko-KR" altLang="en-US" sz="3600"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178954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42E1CB28-9E66-75D4-A670-40E888BEC1C8}"/>
              </a:ext>
            </a:extLst>
          </p:cNvPr>
          <p:cNvSpPr txBox="1"/>
          <p:nvPr/>
        </p:nvSpPr>
        <p:spPr>
          <a:xfrm>
            <a:off x="488272" y="372862"/>
            <a:ext cx="15087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문제</a:t>
            </a:r>
            <a:r>
              <a:rPr lang="en-US" altLang="ko-KR" sz="48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)</a:t>
            </a:r>
            <a:endParaRPr lang="ko-KR" altLang="en-US" sz="4800"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</p:txBody>
      </p:sp>
      <p:pic>
        <p:nvPicPr>
          <p:cNvPr id="14" name="그림 13" descr="피아노, 키보드, 뮤지컬 키보드, 악기이(가) 표시된 사진&#10;&#10;자동 생성된 설명">
            <a:extLst>
              <a:ext uri="{FF2B5EF4-FFF2-40B4-BE49-F238E27FC236}">
                <a16:creationId xmlns:a16="http://schemas.microsoft.com/office/drawing/2014/main" id="{7F7530E9-F1F4-45FF-FA77-36857402CC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6" t="18978" r="6015" b="27012"/>
          <a:stretch/>
        </p:blipFill>
        <p:spPr>
          <a:xfrm>
            <a:off x="2143060" y="1112497"/>
            <a:ext cx="8574833" cy="3704043"/>
          </a:xfrm>
          <a:prstGeom prst="rect">
            <a:avLst/>
          </a:prstGeom>
        </p:spPr>
      </p:pic>
      <p:sp>
        <p:nvSpPr>
          <p:cNvPr id="2" name="타원 1">
            <a:extLst>
              <a:ext uri="{FF2B5EF4-FFF2-40B4-BE49-F238E27FC236}">
                <a16:creationId xmlns:a16="http://schemas.microsoft.com/office/drawing/2014/main" id="{99ED299D-CD4B-3CAC-C60D-3EDD6DF996B1}"/>
              </a:ext>
            </a:extLst>
          </p:cNvPr>
          <p:cNvSpPr/>
          <p:nvPr/>
        </p:nvSpPr>
        <p:spPr>
          <a:xfrm>
            <a:off x="4737390" y="3715375"/>
            <a:ext cx="275207" cy="275207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타원 2">
            <a:extLst>
              <a:ext uri="{FF2B5EF4-FFF2-40B4-BE49-F238E27FC236}">
                <a16:creationId xmlns:a16="http://schemas.microsoft.com/office/drawing/2014/main" id="{090297FD-3938-7E33-D096-F5BA6B5061A1}"/>
              </a:ext>
            </a:extLst>
          </p:cNvPr>
          <p:cNvSpPr/>
          <p:nvPr/>
        </p:nvSpPr>
        <p:spPr>
          <a:xfrm>
            <a:off x="7371709" y="3715375"/>
            <a:ext cx="275207" cy="27520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BB9B8B-DECB-0555-A637-D97CBCA08210}"/>
              </a:ext>
            </a:extLst>
          </p:cNvPr>
          <p:cNvSpPr txBox="1"/>
          <p:nvPr/>
        </p:nvSpPr>
        <p:spPr>
          <a:xfrm>
            <a:off x="3400148" y="4927107"/>
            <a:ext cx="59282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6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파랑이 으뜸음일 때</a:t>
            </a:r>
            <a:r>
              <a:rPr lang="en-US" altLang="ko-KR" sz="36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,</a:t>
            </a:r>
          </a:p>
          <a:p>
            <a:r>
              <a:rPr lang="ko-KR" altLang="en-US" sz="36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빨강은 파랑과 몇 도 차이인가</a:t>
            </a:r>
            <a:r>
              <a:rPr lang="en-US" altLang="ko-KR" sz="36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?</a:t>
            </a:r>
            <a:endParaRPr lang="ko-KR" altLang="en-US" sz="3600"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73447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9C7422C-09CA-3BB6-38ED-885374FCA5D6}"/>
              </a:ext>
            </a:extLst>
          </p:cNvPr>
          <p:cNvSpPr txBox="1"/>
          <p:nvPr/>
        </p:nvSpPr>
        <p:spPr>
          <a:xfrm>
            <a:off x="488272" y="372862"/>
            <a:ext cx="13051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화음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CC1823-A69C-7481-797C-31E9FB14CE2E}"/>
              </a:ext>
            </a:extLst>
          </p:cNvPr>
          <p:cNvSpPr txBox="1"/>
          <p:nvPr/>
        </p:nvSpPr>
        <p:spPr>
          <a:xfrm>
            <a:off x="488272" y="2105637"/>
            <a:ext cx="10993715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Fmaj7 Am7 Fmaj7 E7 Am7 C Fmaj7 G Am7 Am7 Fmaj7 E7 Am7 …</a:t>
            </a:r>
          </a:p>
          <a:p>
            <a:endParaRPr lang="en-US" altLang="ko-KR" sz="2000"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  <a:p>
            <a:r>
              <a:rPr lang="en-US" altLang="ko-KR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Gadd9 Asus4 Bm7 Gadd9 Asus4 Bm7 Bbdim Gadd9 Asus4 Bm7 …</a:t>
            </a:r>
          </a:p>
          <a:p>
            <a:endParaRPr lang="en-US" altLang="ko-KR" sz="2000"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  <a:p>
            <a:r>
              <a:rPr lang="en-US" altLang="ko-KR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Ebsus4 Ab Eb G Fm7 Ab C Dbadd9 Ebsus4 Eb Dbadd9 Ebsus4 Ab Fm7 Dbadd9 Ab Edim7 Fm7 …</a:t>
            </a:r>
          </a:p>
        </p:txBody>
      </p:sp>
    </p:spTree>
    <p:extLst>
      <p:ext uri="{BB962C8B-B14F-4D97-AF65-F5344CB8AC3E}">
        <p14:creationId xmlns:p14="http://schemas.microsoft.com/office/powerpoint/2010/main" val="38573817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9C7422C-09CA-3BB6-38ED-885374FCA5D6}"/>
              </a:ext>
            </a:extLst>
          </p:cNvPr>
          <p:cNvSpPr txBox="1"/>
          <p:nvPr/>
        </p:nvSpPr>
        <p:spPr>
          <a:xfrm>
            <a:off x="488272" y="372862"/>
            <a:ext cx="13051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화음</a:t>
            </a:r>
          </a:p>
        </p:txBody>
      </p:sp>
      <p:pic>
        <p:nvPicPr>
          <p:cNvPr id="3074" name="Picture 2" descr="Musical stimuli comprised 12 types of chords: five triads (major,... |  Download Scientific Diagram">
            <a:extLst>
              <a:ext uri="{FF2B5EF4-FFF2-40B4-BE49-F238E27FC236}">
                <a16:creationId xmlns:a16="http://schemas.microsoft.com/office/drawing/2014/main" id="{C9D644D2-F414-BFF6-991E-90D9FE8D43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489" y="2007700"/>
            <a:ext cx="10835022" cy="284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68563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9C7422C-09CA-3BB6-38ED-885374FCA5D6}"/>
              </a:ext>
            </a:extLst>
          </p:cNvPr>
          <p:cNvSpPr txBox="1"/>
          <p:nvPr/>
        </p:nvSpPr>
        <p:spPr>
          <a:xfrm>
            <a:off x="488272" y="372862"/>
            <a:ext cx="13051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화음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015B95F0-74D9-D23A-C36B-827703597B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118" y="1424228"/>
            <a:ext cx="4220164" cy="1752845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6B9AFA7A-520E-3F08-1F10-BFCEBE407D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8139" y="1424228"/>
            <a:ext cx="4494212" cy="1752845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4565E24E-E5BA-9EFA-3464-428E07C841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8881" y="3881926"/>
            <a:ext cx="4503470" cy="1837739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32B2768E-7E04-3BE1-C69D-1D5416EE07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1065" y="3957715"/>
            <a:ext cx="4239217" cy="16861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A4D2919-97F6-6562-5563-517415D42D4D}"/>
              </a:ext>
            </a:extLst>
          </p:cNvPr>
          <p:cNvSpPr txBox="1"/>
          <p:nvPr/>
        </p:nvSpPr>
        <p:spPr>
          <a:xfrm>
            <a:off x="1358223" y="3124900"/>
            <a:ext cx="36952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4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장화음 </a:t>
            </a:r>
            <a:r>
              <a:rPr lang="en-US" altLang="ko-KR" sz="24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/ C Major / CM / C</a:t>
            </a:r>
            <a:endParaRPr lang="ko-KR" altLang="en-US" sz="2400"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DAFDFE-1346-3D6B-7675-C86A260A4AA7}"/>
              </a:ext>
            </a:extLst>
          </p:cNvPr>
          <p:cNvSpPr txBox="1"/>
          <p:nvPr/>
        </p:nvSpPr>
        <p:spPr>
          <a:xfrm>
            <a:off x="6276823" y="3175479"/>
            <a:ext cx="43075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4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단화음 </a:t>
            </a:r>
            <a:r>
              <a:rPr lang="en-US" altLang="ko-KR" sz="24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/ C Minor / Cm / C min</a:t>
            </a:r>
            <a:endParaRPr lang="ko-KR" altLang="en-US" sz="2400"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0CCF271-A59D-27F8-7B50-0F9792EF6E3D}"/>
              </a:ext>
            </a:extLst>
          </p:cNvPr>
          <p:cNvSpPr txBox="1"/>
          <p:nvPr/>
        </p:nvSpPr>
        <p:spPr>
          <a:xfrm>
            <a:off x="993541" y="5683035"/>
            <a:ext cx="44246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4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증화음 </a:t>
            </a:r>
            <a:r>
              <a:rPr lang="en-US" altLang="ko-KR" sz="24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/ C Augmented / C aug</a:t>
            </a:r>
            <a:endParaRPr lang="ko-KR" altLang="en-US" sz="2400"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1574C3D-D3BA-5E49-133A-210D9CD94491}"/>
              </a:ext>
            </a:extLst>
          </p:cNvPr>
          <p:cNvSpPr txBox="1"/>
          <p:nvPr/>
        </p:nvSpPr>
        <p:spPr>
          <a:xfrm>
            <a:off x="6385027" y="5733614"/>
            <a:ext cx="40911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4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감화음 </a:t>
            </a:r>
            <a:r>
              <a:rPr lang="en-US" altLang="ko-KR" sz="24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/ C Dimished / C dim</a:t>
            </a:r>
            <a:endParaRPr lang="ko-KR" altLang="en-US" sz="2400"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B742409-7AAB-6A99-9281-A616BCA7B97A}"/>
              </a:ext>
            </a:extLst>
          </p:cNvPr>
          <p:cNvSpPr txBox="1"/>
          <p:nvPr/>
        </p:nvSpPr>
        <p:spPr>
          <a:xfrm>
            <a:off x="5053465" y="713300"/>
            <a:ext cx="15392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기본 </a:t>
            </a:r>
            <a:r>
              <a:rPr lang="en-US" altLang="ko-KR" sz="24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4</a:t>
            </a:r>
            <a:r>
              <a:rPr lang="ko-KR" altLang="en-US" sz="24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화음</a:t>
            </a:r>
          </a:p>
        </p:txBody>
      </p:sp>
    </p:spTree>
    <p:extLst>
      <p:ext uri="{BB962C8B-B14F-4D97-AF65-F5344CB8AC3E}">
        <p14:creationId xmlns:p14="http://schemas.microsoft.com/office/powerpoint/2010/main" val="8646832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1F06B49-7834-D322-76FD-CE51ECC48470}"/>
              </a:ext>
            </a:extLst>
          </p:cNvPr>
          <p:cNvSpPr txBox="1"/>
          <p:nvPr/>
        </p:nvSpPr>
        <p:spPr>
          <a:xfrm>
            <a:off x="1551964" y="3095538"/>
            <a:ext cx="659186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딱히이유는없음 그냥 뭐하지하고 고민하다가</a:t>
            </a:r>
            <a:endParaRPr lang="en-US" altLang="ko-KR" sz="2800"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  <a:p>
            <a:r>
              <a:rPr lang="ko-KR" altLang="en-US" sz="28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리겜얘기보다는 낫겠지 싶어서</a:t>
            </a:r>
            <a:endParaRPr lang="en-US" altLang="ko-KR" sz="2800"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6D9194-44C6-30E9-4E23-0F93A925A112}"/>
              </a:ext>
            </a:extLst>
          </p:cNvPr>
          <p:cNvSpPr txBox="1"/>
          <p:nvPr/>
        </p:nvSpPr>
        <p:spPr>
          <a:xfrm>
            <a:off x="488272" y="372862"/>
            <a:ext cx="28424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하는 이유</a:t>
            </a:r>
            <a:r>
              <a:rPr lang="en-US" altLang="ko-KR" sz="48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?</a:t>
            </a:r>
            <a:endParaRPr lang="ko-KR" altLang="en-US" sz="4800"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359523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9C7422C-09CA-3BB6-38ED-885374FCA5D6}"/>
              </a:ext>
            </a:extLst>
          </p:cNvPr>
          <p:cNvSpPr txBox="1"/>
          <p:nvPr/>
        </p:nvSpPr>
        <p:spPr>
          <a:xfrm>
            <a:off x="488272" y="372862"/>
            <a:ext cx="13051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화음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412EB8DD-7244-9F8E-ADAF-9167260045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70" y="2207296"/>
            <a:ext cx="5404681" cy="222474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46F7618-44E3-CBD4-E7F5-388CBF31F2D6}"/>
              </a:ext>
            </a:extLst>
          </p:cNvPr>
          <p:cNvSpPr txBox="1"/>
          <p:nvPr/>
        </p:nvSpPr>
        <p:spPr>
          <a:xfrm>
            <a:off x="2034527" y="4720754"/>
            <a:ext cx="30299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(</a:t>
            </a:r>
            <a:r>
              <a:rPr lang="ko-KR" altLang="en-US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속</a:t>
            </a:r>
            <a:r>
              <a:rPr lang="en-US" altLang="ko-KR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, </a:t>
            </a:r>
            <a:r>
              <a:rPr lang="ko-KR" altLang="en-US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딸림</a:t>
            </a:r>
            <a:r>
              <a:rPr lang="en-US" altLang="ko-KR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)</a:t>
            </a:r>
            <a:r>
              <a:rPr lang="ko-KR" altLang="en-US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 </a:t>
            </a:r>
            <a:r>
              <a:rPr lang="en-US" altLang="ko-KR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7</a:t>
            </a:r>
            <a:r>
              <a:rPr lang="ko-KR" altLang="en-US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화음 </a:t>
            </a:r>
            <a:r>
              <a:rPr lang="en-US" altLang="ko-KR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/ C 7th / C7</a:t>
            </a:r>
            <a:endParaRPr lang="ko-KR" altLang="en-US"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</p:txBody>
      </p:sp>
      <p:pic>
        <p:nvPicPr>
          <p:cNvPr id="20" name="그림 19">
            <a:extLst>
              <a:ext uri="{FF2B5EF4-FFF2-40B4-BE49-F238E27FC236}">
                <a16:creationId xmlns:a16="http://schemas.microsoft.com/office/drawing/2014/main" id="{23F8F102-DC9F-031C-1AA4-3B14E33996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7298" y="2207297"/>
            <a:ext cx="5456219" cy="222474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3BF550B-2D5E-40CE-C21D-488EDB92B9FB}"/>
              </a:ext>
            </a:extLst>
          </p:cNvPr>
          <p:cNvSpPr txBox="1"/>
          <p:nvPr/>
        </p:nvSpPr>
        <p:spPr>
          <a:xfrm>
            <a:off x="6760743" y="4720754"/>
            <a:ext cx="3324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장 </a:t>
            </a:r>
            <a:r>
              <a:rPr lang="en-US" altLang="ko-KR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7</a:t>
            </a:r>
            <a:r>
              <a:rPr lang="ko-KR" altLang="en-US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화음 </a:t>
            </a:r>
            <a:r>
              <a:rPr lang="en-US" altLang="ko-KR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/ C Major 7th / Cmaj7</a:t>
            </a:r>
            <a:endParaRPr lang="ko-KR" altLang="en-US"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E1F01BD-72DC-EF32-F25E-14288DD9E884}"/>
              </a:ext>
            </a:extLst>
          </p:cNvPr>
          <p:cNvSpPr txBox="1"/>
          <p:nvPr/>
        </p:nvSpPr>
        <p:spPr>
          <a:xfrm>
            <a:off x="3003487" y="713300"/>
            <a:ext cx="12779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7</a:t>
            </a:r>
            <a:r>
              <a:rPr lang="ko-KR" altLang="en-US" sz="24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도 화음</a:t>
            </a:r>
          </a:p>
        </p:txBody>
      </p:sp>
    </p:spTree>
    <p:extLst>
      <p:ext uri="{BB962C8B-B14F-4D97-AF65-F5344CB8AC3E}">
        <p14:creationId xmlns:p14="http://schemas.microsoft.com/office/powerpoint/2010/main" val="27431340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9C7422C-09CA-3BB6-38ED-885374FCA5D6}"/>
              </a:ext>
            </a:extLst>
          </p:cNvPr>
          <p:cNvSpPr txBox="1"/>
          <p:nvPr/>
        </p:nvSpPr>
        <p:spPr>
          <a:xfrm>
            <a:off x="488272" y="372862"/>
            <a:ext cx="13051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화음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B742409-7AAB-6A99-9281-A616BCA7B97A}"/>
              </a:ext>
            </a:extLst>
          </p:cNvPr>
          <p:cNvSpPr txBox="1"/>
          <p:nvPr/>
        </p:nvSpPr>
        <p:spPr>
          <a:xfrm>
            <a:off x="3003487" y="713300"/>
            <a:ext cx="12779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7</a:t>
            </a:r>
            <a:r>
              <a:rPr lang="ko-KR" altLang="en-US" sz="24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도 화음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484EFA-CFDF-CB03-8674-FF6C9342E469}"/>
              </a:ext>
            </a:extLst>
          </p:cNvPr>
          <p:cNvSpPr txBox="1"/>
          <p:nvPr/>
        </p:nvSpPr>
        <p:spPr>
          <a:xfrm>
            <a:off x="788565" y="1543574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예외 단 </a:t>
            </a:r>
            <a:r>
              <a:rPr lang="en-US" altLang="ko-KR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1</a:t>
            </a:r>
            <a:r>
              <a:rPr lang="ko-KR" altLang="en-US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개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A1DA0CD9-8D93-72F2-86D3-190CD37649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3235" y="2492503"/>
            <a:ext cx="4210638" cy="17052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B534230-2B95-6288-B01C-4503BD8CD0A5}"/>
              </a:ext>
            </a:extLst>
          </p:cNvPr>
          <p:cNvSpPr txBox="1"/>
          <p:nvPr/>
        </p:nvSpPr>
        <p:spPr>
          <a:xfrm>
            <a:off x="4187040" y="4407981"/>
            <a:ext cx="3583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감</a:t>
            </a:r>
            <a:r>
              <a:rPr lang="en-US" altLang="ko-KR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7</a:t>
            </a:r>
            <a:r>
              <a:rPr lang="ko-KR" altLang="en-US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화음 </a:t>
            </a:r>
            <a:r>
              <a:rPr lang="en-US" altLang="ko-KR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/ C dimished 7th / Cdim7</a:t>
            </a:r>
            <a:endParaRPr lang="ko-KR" altLang="en-US"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408495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9C7422C-09CA-3BB6-38ED-885374FCA5D6}"/>
              </a:ext>
            </a:extLst>
          </p:cNvPr>
          <p:cNvSpPr txBox="1"/>
          <p:nvPr/>
        </p:nvSpPr>
        <p:spPr>
          <a:xfrm>
            <a:off x="488272" y="372862"/>
            <a:ext cx="13051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화음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015B95F0-74D9-D23A-C36B-827703597B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599" y="2017749"/>
            <a:ext cx="3397739" cy="1411251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6B9AFA7A-520E-3F08-1F10-BFCEBE407D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0143" y="2030932"/>
            <a:ext cx="3618381" cy="1411251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4565E24E-E5BA-9EFA-3464-428E07C841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2689" y="4463463"/>
            <a:ext cx="3625835" cy="1479601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32B2768E-7E04-3BE1-C69D-1D5416EE07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546" y="4551236"/>
            <a:ext cx="3413081" cy="135756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A4D2919-97F6-6562-5563-517415D42D4D}"/>
              </a:ext>
            </a:extLst>
          </p:cNvPr>
          <p:cNvSpPr txBox="1"/>
          <p:nvPr/>
        </p:nvSpPr>
        <p:spPr>
          <a:xfrm>
            <a:off x="775025" y="3384929"/>
            <a:ext cx="2824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장화음 </a:t>
            </a:r>
            <a:r>
              <a:rPr lang="en-US" altLang="ko-KR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/ C Major / CM / C</a:t>
            </a:r>
            <a:endParaRPr lang="ko-KR" altLang="en-US"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DAFDFE-1346-3D6B-7675-C86A260A4AA7}"/>
              </a:ext>
            </a:extLst>
          </p:cNvPr>
          <p:cNvSpPr txBox="1"/>
          <p:nvPr/>
        </p:nvSpPr>
        <p:spPr>
          <a:xfrm>
            <a:off x="4192687" y="3448691"/>
            <a:ext cx="3288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단화음 </a:t>
            </a:r>
            <a:r>
              <a:rPr lang="en-US" altLang="ko-KR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/ C Minor / Cm / Cmin</a:t>
            </a:r>
            <a:endParaRPr lang="ko-KR" altLang="en-US"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0CCF271-A59D-27F8-7B50-0F9792EF6E3D}"/>
              </a:ext>
            </a:extLst>
          </p:cNvPr>
          <p:cNvSpPr txBox="1"/>
          <p:nvPr/>
        </p:nvSpPr>
        <p:spPr>
          <a:xfrm>
            <a:off x="539384" y="5943064"/>
            <a:ext cx="3296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증화음 </a:t>
            </a:r>
            <a:r>
              <a:rPr lang="en-US" altLang="ko-KR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/ C Augmented / Caug</a:t>
            </a:r>
            <a:endParaRPr lang="ko-KR" altLang="en-US"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1574C3D-D3BA-5E49-133A-210D9CD94491}"/>
              </a:ext>
            </a:extLst>
          </p:cNvPr>
          <p:cNvSpPr txBox="1"/>
          <p:nvPr/>
        </p:nvSpPr>
        <p:spPr>
          <a:xfrm>
            <a:off x="4314517" y="6006826"/>
            <a:ext cx="3044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감화음 </a:t>
            </a:r>
            <a:r>
              <a:rPr lang="en-US" altLang="ko-KR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/ C Dimished / Cdim</a:t>
            </a:r>
            <a:endParaRPr lang="ko-KR" altLang="en-US"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B742409-7AAB-6A99-9281-A616BCA7B97A}"/>
              </a:ext>
            </a:extLst>
          </p:cNvPr>
          <p:cNvSpPr txBox="1"/>
          <p:nvPr/>
        </p:nvSpPr>
        <p:spPr>
          <a:xfrm>
            <a:off x="3003487" y="713300"/>
            <a:ext cx="26965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Sus 2</a:t>
            </a:r>
            <a:r>
              <a:rPr lang="ko-KR" altLang="en-US" sz="24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개 </a:t>
            </a:r>
            <a:r>
              <a:rPr lang="en-US" altLang="ko-KR" sz="24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(</a:t>
            </a:r>
            <a:r>
              <a:rPr lang="ko-KR" altLang="en-US" sz="24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뒤쪽에 옴</a:t>
            </a:r>
            <a:r>
              <a:rPr lang="en-US" altLang="ko-KR" sz="24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)</a:t>
            </a:r>
            <a:endParaRPr lang="ko-KR" altLang="en-US" sz="2400"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C626DCA3-EBEA-CA41-D6C6-29BDC419D4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3329" y="2030931"/>
            <a:ext cx="3399477" cy="1411251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A851F329-DB0B-1383-4B48-B56FC857B8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89586" y="4463463"/>
            <a:ext cx="3515899" cy="144533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8D5AC9F-66B8-FA36-243F-94126C9B5BCB}"/>
              </a:ext>
            </a:extLst>
          </p:cNvPr>
          <p:cNvSpPr txBox="1"/>
          <p:nvPr/>
        </p:nvSpPr>
        <p:spPr>
          <a:xfrm>
            <a:off x="7555850" y="3429000"/>
            <a:ext cx="3852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계류 </a:t>
            </a:r>
            <a:r>
              <a:rPr lang="en-US" altLang="ko-KR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4</a:t>
            </a:r>
            <a:r>
              <a:rPr lang="ko-KR" altLang="en-US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도 </a:t>
            </a:r>
            <a:r>
              <a:rPr lang="en-US" altLang="ko-KR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/ C suspended 4th / Csus4</a:t>
            </a:r>
            <a:endParaRPr lang="ko-KR" altLang="en-US"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0FCFB23-9888-CEE6-6B29-DE2371917647}"/>
              </a:ext>
            </a:extLst>
          </p:cNvPr>
          <p:cNvSpPr txBox="1"/>
          <p:nvPr/>
        </p:nvSpPr>
        <p:spPr>
          <a:xfrm>
            <a:off x="7570279" y="5987135"/>
            <a:ext cx="3823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계류 </a:t>
            </a:r>
            <a:r>
              <a:rPr lang="en-US" altLang="ko-KR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2</a:t>
            </a:r>
            <a:r>
              <a:rPr lang="ko-KR" altLang="en-US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도 </a:t>
            </a:r>
            <a:r>
              <a:rPr lang="en-US" altLang="ko-KR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/ C suspended 2nd / Csus2</a:t>
            </a:r>
            <a:endParaRPr lang="ko-KR" altLang="en-US"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943636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9C7422C-09CA-3BB6-38ED-885374FCA5D6}"/>
              </a:ext>
            </a:extLst>
          </p:cNvPr>
          <p:cNvSpPr txBox="1"/>
          <p:nvPr/>
        </p:nvSpPr>
        <p:spPr>
          <a:xfrm>
            <a:off x="488272" y="372862"/>
            <a:ext cx="13051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화음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B742409-7AAB-6A99-9281-A616BCA7B97A}"/>
              </a:ext>
            </a:extLst>
          </p:cNvPr>
          <p:cNvSpPr txBox="1"/>
          <p:nvPr/>
        </p:nvSpPr>
        <p:spPr>
          <a:xfrm>
            <a:off x="855906" y="1652867"/>
            <a:ext cx="39174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외에도 더 많음</a:t>
            </a:r>
            <a:r>
              <a:rPr lang="en-US" altLang="ko-KR" sz="24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..</a:t>
            </a:r>
            <a:endParaRPr lang="ko-KR" altLang="en-US" sz="2400"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2FB3C0-CC0B-A651-6B15-62821601C36F}"/>
              </a:ext>
            </a:extLst>
          </p:cNvPr>
          <p:cNvSpPr txBox="1"/>
          <p:nvPr/>
        </p:nvSpPr>
        <p:spPr>
          <a:xfrm>
            <a:off x="3048699" y="6329854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>
                <a:hlinkClick r:id="rId2"/>
              </a:rPr>
              <a:t>https://site.thekipa.com/chord-trainer/</a:t>
            </a:r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218C51-D75A-5963-7530-D85376F1CDC0}"/>
              </a:ext>
            </a:extLst>
          </p:cNvPr>
          <p:cNvSpPr txBox="1"/>
          <p:nvPr/>
        </p:nvSpPr>
        <p:spPr>
          <a:xfrm>
            <a:off x="794709" y="2667700"/>
            <a:ext cx="99084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(</a:t>
            </a:r>
            <a:r>
              <a:rPr lang="ko-KR" altLang="en-US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으뜸음</a:t>
            </a:r>
            <a:r>
              <a:rPr lang="en-US" altLang="ko-KR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) [min aug dim] [6 |</a:t>
            </a:r>
            <a:r>
              <a:rPr lang="ko-KR" altLang="en-US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 </a:t>
            </a:r>
            <a:r>
              <a:rPr lang="en-US" altLang="ko-KR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maj6</a:t>
            </a:r>
            <a:r>
              <a:rPr lang="ko-KR" altLang="en-US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 </a:t>
            </a:r>
            <a:r>
              <a:rPr lang="en-US" altLang="ko-KR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|</a:t>
            </a:r>
            <a:r>
              <a:rPr lang="ko-KR" altLang="en-US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 </a:t>
            </a:r>
            <a:r>
              <a:rPr lang="en-US" altLang="ko-KR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7 | maj7 | 9 | maj9 | 11 | maj11 | ..] [sus#] [add#] ..</a:t>
            </a:r>
          </a:p>
        </p:txBody>
      </p:sp>
    </p:spTree>
    <p:extLst>
      <p:ext uri="{BB962C8B-B14F-4D97-AF65-F5344CB8AC3E}">
        <p14:creationId xmlns:p14="http://schemas.microsoft.com/office/powerpoint/2010/main" val="37201955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9C7422C-09CA-3BB6-38ED-885374FCA5D6}"/>
              </a:ext>
            </a:extLst>
          </p:cNvPr>
          <p:cNvSpPr txBox="1"/>
          <p:nvPr/>
        </p:nvSpPr>
        <p:spPr>
          <a:xfrm>
            <a:off x="488272" y="372862"/>
            <a:ext cx="13051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화음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B742409-7AAB-6A99-9281-A616BCA7B97A}"/>
              </a:ext>
            </a:extLst>
          </p:cNvPr>
          <p:cNvSpPr txBox="1"/>
          <p:nvPr/>
        </p:nvSpPr>
        <p:spPr>
          <a:xfrm>
            <a:off x="855906" y="1652867"/>
            <a:ext cx="39174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외에도 더 많음</a:t>
            </a:r>
            <a:r>
              <a:rPr lang="en-US" altLang="ko-KR" sz="24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..</a:t>
            </a:r>
            <a:endParaRPr lang="ko-KR" altLang="en-US" sz="2400"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2FB3C0-CC0B-A651-6B15-62821601C36F}"/>
              </a:ext>
            </a:extLst>
          </p:cNvPr>
          <p:cNvSpPr txBox="1"/>
          <p:nvPr/>
        </p:nvSpPr>
        <p:spPr>
          <a:xfrm>
            <a:off x="3048699" y="6329854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>
                <a:hlinkClick r:id="rId2"/>
              </a:rPr>
              <a:t>https://site.thekipa.com/chord-trainer/</a:t>
            </a:r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218C51-D75A-5963-7530-D85376F1CDC0}"/>
              </a:ext>
            </a:extLst>
          </p:cNvPr>
          <p:cNvSpPr txBox="1"/>
          <p:nvPr/>
        </p:nvSpPr>
        <p:spPr>
          <a:xfrm>
            <a:off x="794709" y="2667700"/>
            <a:ext cx="99084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(</a:t>
            </a:r>
            <a:r>
              <a:rPr lang="ko-KR" altLang="en-US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으뜸음</a:t>
            </a:r>
            <a:r>
              <a:rPr lang="en-US" altLang="ko-KR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) [min aug dim] [6 |</a:t>
            </a:r>
            <a:r>
              <a:rPr lang="ko-KR" altLang="en-US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 </a:t>
            </a:r>
            <a:r>
              <a:rPr lang="en-US" altLang="ko-KR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maj6</a:t>
            </a:r>
            <a:r>
              <a:rPr lang="ko-KR" altLang="en-US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 </a:t>
            </a:r>
            <a:r>
              <a:rPr lang="en-US" altLang="ko-KR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|</a:t>
            </a:r>
            <a:r>
              <a:rPr lang="ko-KR" altLang="en-US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 </a:t>
            </a:r>
            <a:r>
              <a:rPr lang="en-US" altLang="ko-KR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7 | maj7 | 9 | maj9 | 11 | maj11 | ..] [sus#] [add#] ..</a:t>
            </a:r>
          </a:p>
        </p:txBody>
      </p:sp>
    </p:spTree>
    <p:extLst>
      <p:ext uri="{BB962C8B-B14F-4D97-AF65-F5344CB8AC3E}">
        <p14:creationId xmlns:p14="http://schemas.microsoft.com/office/powerpoint/2010/main" val="29527335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9C7422C-09CA-3BB6-38ED-885374FCA5D6}"/>
              </a:ext>
            </a:extLst>
          </p:cNvPr>
          <p:cNvSpPr txBox="1"/>
          <p:nvPr/>
        </p:nvSpPr>
        <p:spPr>
          <a:xfrm>
            <a:off x="488272" y="372862"/>
            <a:ext cx="13051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화음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B742409-7AAB-6A99-9281-A616BCA7B97A}"/>
              </a:ext>
            </a:extLst>
          </p:cNvPr>
          <p:cNvSpPr txBox="1"/>
          <p:nvPr/>
        </p:nvSpPr>
        <p:spPr>
          <a:xfrm>
            <a:off x="855906" y="1652867"/>
            <a:ext cx="39174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외에도 더 많음</a:t>
            </a:r>
            <a:r>
              <a:rPr lang="en-US" altLang="ko-KR" sz="24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..</a:t>
            </a:r>
            <a:endParaRPr lang="ko-KR" altLang="en-US" sz="2400"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2FB3C0-CC0B-A651-6B15-62821601C36F}"/>
              </a:ext>
            </a:extLst>
          </p:cNvPr>
          <p:cNvSpPr txBox="1"/>
          <p:nvPr/>
        </p:nvSpPr>
        <p:spPr>
          <a:xfrm>
            <a:off x="3048699" y="6329854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>
                <a:hlinkClick r:id="rId2"/>
              </a:rPr>
              <a:t>https://site.thekipa.com/chord-trainer/</a:t>
            </a:r>
            <a:endParaRPr lang="ko-KR" altLang="en-US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5D423275-3D9F-C08B-03D1-93E623367A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0147" y="3429000"/>
            <a:ext cx="5571705" cy="17761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35AD03C-3DFE-BA66-86C3-8A4D24971491}"/>
              </a:ext>
            </a:extLst>
          </p:cNvPr>
          <p:cNvSpPr txBox="1"/>
          <p:nvPr/>
        </p:nvSpPr>
        <p:spPr>
          <a:xfrm>
            <a:off x="794709" y="2667700"/>
            <a:ext cx="99084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(</a:t>
            </a:r>
            <a:r>
              <a:rPr lang="ko-KR" altLang="en-US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으뜸음</a:t>
            </a:r>
            <a:r>
              <a:rPr lang="en-US" altLang="ko-KR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) [min aug dim] [6 |</a:t>
            </a:r>
            <a:r>
              <a:rPr lang="ko-KR" altLang="en-US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 </a:t>
            </a:r>
            <a:r>
              <a:rPr lang="en-US" altLang="ko-KR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maj6</a:t>
            </a:r>
            <a:r>
              <a:rPr lang="ko-KR" altLang="en-US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 </a:t>
            </a:r>
            <a:r>
              <a:rPr lang="en-US" altLang="ko-KR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|</a:t>
            </a:r>
            <a:r>
              <a:rPr lang="ko-KR" altLang="en-US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 </a:t>
            </a:r>
            <a:r>
              <a:rPr lang="en-US" altLang="ko-KR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7 | maj7 | 9 | maj9 | 11 | maj11 | ..] [sus#] [add#] ..</a:t>
            </a:r>
          </a:p>
        </p:txBody>
      </p:sp>
    </p:spTree>
    <p:extLst>
      <p:ext uri="{BB962C8B-B14F-4D97-AF65-F5344CB8AC3E}">
        <p14:creationId xmlns:p14="http://schemas.microsoft.com/office/powerpoint/2010/main" val="40588386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9C7422C-09CA-3BB6-38ED-885374FCA5D6}"/>
              </a:ext>
            </a:extLst>
          </p:cNvPr>
          <p:cNvSpPr txBox="1"/>
          <p:nvPr/>
        </p:nvSpPr>
        <p:spPr>
          <a:xfrm>
            <a:off x="488272" y="372862"/>
            <a:ext cx="13051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화음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B742409-7AAB-6A99-9281-A616BCA7B97A}"/>
              </a:ext>
            </a:extLst>
          </p:cNvPr>
          <p:cNvSpPr txBox="1"/>
          <p:nvPr/>
        </p:nvSpPr>
        <p:spPr>
          <a:xfrm>
            <a:off x="855906" y="1652867"/>
            <a:ext cx="39174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외에도 더 많음</a:t>
            </a:r>
            <a:r>
              <a:rPr lang="en-US" altLang="ko-KR" sz="24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..</a:t>
            </a:r>
            <a:endParaRPr lang="ko-KR" altLang="en-US" sz="2400"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2FB3C0-CC0B-A651-6B15-62821601C36F}"/>
              </a:ext>
            </a:extLst>
          </p:cNvPr>
          <p:cNvSpPr txBox="1"/>
          <p:nvPr/>
        </p:nvSpPr>
        <p:spPr>
          <a:xfrm>
            <a:off x="3048699" y="6329854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>
                <a:hlinkClick r:id="rId2"/>
              </a:rPr>
              <a:t>https://site.thekipa.com/chord-trainer/</a:t>
            </a:r>
            <a:endParaRPr lang="ko-KR" altLang="en-US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5D423275-3D9F-C08B-03D1-93E623367A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0147" y="3429000"/>
            <a:ext cx="5571705" cy="177613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640579A-A26A-6DBE-7055-DC1158000FC2}"/>
              </a:ext>
            </a:extLst>
          </p:cNvPr>
          <p:cNvSpPr txBox="1"/>
          <p:nvPr/>
        </p:nvSpPr>
        <p:spPr>
          <a:xfrm>
            <a:off x="5554024" y="5205133"/>
            <a:ext cx="10839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4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C#aug</a:t>
            </a:r>
            <a:endParaRPr lang="ko-KR" altLang="en-US" sz="2400"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CAF6D6-B288-2601-784F-7293F129C401}"/>
              </a:ext>
            </a:extLst>
          </p:cNvPr>
          <p:cNvSpPr txBox="1"/>
          <p:nvPr/>
        </p:nvSpPr>
        <p:spPr>
          <a:xfrm>
            <a:off x="794709" y="2667700"/>
            <a:ext cx="99084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(</a:t>
            </a:r>
            <a:r>
              <a:rPr lang="ko-KR" altLang="en-US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으뜸음</a:t>
            </a:r>
            <a:r>
              <a:rPr lang="en-US" altLang="ko-KR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) [min </a:t>
            </a:r>
            <a:r>
              <a:rPr lang="en-US" altLang="ko-KR" sz="2000">
                <a:solidFill>
                  <a:srgbClr val="FF0000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aug</a:t>
            </a:r>
            <a:r>
              <a:rPr lang="en-US" altLang="ko-KR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 dim] [6 |</a:t>
            </a:r>
            <a:r>
              <a:rPr lang="ko-KR" altLang="en-US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 </a:t>
            </a:r>
            <a:r>
              <a:rPr lang="en-US" altLang="ko-KR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maj6</a:t>
            </a:r>
            <a:r>
              <a:rPr lang="ko-KR" altLang="en-US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 </a:t>
            </a:r>
            <a:r>
              <a:rPr lang="en-US" altLang="ko-KR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|</a:t>
            </a:r>
            <a:r>
              <a:rPr lang="ko-KR" altLang="en-US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 </a:t>
            </a:r>
            <a:r>
              <a:rPr lang="en-US" altLang="ko-KR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7 | maj7 | 9 | maj9 | 11 | maj11 | ..] [sus#] [add#] ..</a:t>
            </a:r>
          </a:p>
        </p:txBody>
      </p:sp>
    </p:spTree>
    <p:extLst>
      <p:ext uri="{BB962C8B-B14F-4D97-AF65-F5344CB8AC3E}">
        <p14:creationId xmlns:p14="http://schemas.microsoft.com/office/powerpoint/2010/main" val="38141250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9C7422C-09CA-3BB6-38ED-885374FCA5D6}"/>
              </a:ext>
            </a:extLst>
          </p:cNvPr>
          <p:cNvSpPr txBox="1"/>
          <p:nvPr/>
        </p:nvSpPr>
        <p:spPr>
          <a:xfrm>
            <a:off x="488272" y="372862"/>
            <a:ext cx="13051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화음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B742409-7AAB-6A99-9281-A616BCA7B97A}"/>
              </a:ext>
            </a:extLst>
          </p:cNvPr>
          <p:cNvSpPr txBox="1"/>
          <p:nvPr/>
        </p:nvSpPr>
        <p:spPr>
          <a:xfrm>
            <a:off x="855906" y="1652867"/>
            <a:ext cx="39174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외에도 더 많음</a:t>
            </a:r>
            <a:r>
              <a:rPr lang="en-US" altLang="ko-KR" sz="24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..</a:t>
            </a:r>
            <a:endParaRPr lang="ko-KR" altLang="en-US" sz="2400"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2FB3C0-CC0B-A651-6B15-62821601C36F}"/>
              </a:ext>
            </a:extLst>
          </p:cNvPr>
          <p:cNvSpPr txBox="1"/>
          <p:nvPr/>
        </p:nvSpPr>
        <p:spPr>
          <a:xfrm>
            <a:off x="3048699" y="6329854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>
                <a:hlinkClick r:id="rId2"/>
              </a:rPr>
              <a:t>https://site.thekipa.com/chord-trainer/</a:t>
            </a:r>
            <a:endParaRPr lang="ko-KR" altLang="en-US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05815B41-CAA1-2451-B79D-439296A846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2075" y="3429000"/>
            <a:ext cx="4467849" cy="14194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74A2C5-D8FF-5C46-2622-1D9B4398D450}"/>
              </a:ext>
            </a:extLst>
          </p:cNvPr>
          <p:cNvSpPr txBox="1"/>
          <p:nvPr/>
        </p:nvSpPr>
        <p:spPr>
          <a:xfrm>
            <a:off x="794709" y="2667700"/>
            <a:ext cx="99084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(</a:t>
            </a:r>
            <a:r>
              <a:rPr lang="ko-KR" altLang="en-US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으뜸음</a:t>
            </a:r>
            <a:r>
              <a:rPr lang="en-US" altLang="ko-KR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) [min aug dim] [6 |</a:t>
            </a:r>
            <a:r>
              <a:rPr lang="ko-KR" altLang="en-US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 </a:t>
            </a:r>
            <a:r>
              <a:rPr lang="en-US" altLang="ko-KR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maj6</a:t>
            </a:r>
            <a:r>
              <a:rPr lang="ko-KR" altLang="en-US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 </a:t>
            </a:r>
            <a:r>
              <a:rPr lang="en-US" altLang="ko-KR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|</a:t>
            </a:r>
            <a:r>
              <a:rPr lang="ko-KR" altLang="en-US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 </a:t>
            </a:r>
            <a:r>
              <a:rPr lang="en-US" altLang="ko-KR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7 | maj7 | 9 | maj9 | 11 | maj11 | ..] [sus#] [add#] ..</a:t>
            </a:r>
          </a:p>
        </p:txBody>
      </p:sp>
    </p:spTree>
    <p:extLst>
      <p:ext uri="{BB962C8B-B14F-4D97-AF65-F5344CB8AC3E}">
        <p14:creationId xmlns:p14="http://schemas.microsoft.com/office/powerpoint/2010/main" val="33291733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9C7422C-09CA-3BB6-38ED-885374FCA5D6}"/>
              </a:ext>
            </a:extLst>
          </p:cNvPr>
          <p:cNvSpPr txBox="1"/>
          <p:nvPr/>
        </p:nvSpPr>
        <p:spPr>
          <a:xfrm>
            <a:off x="488272" y="372862"/>
            <a:ext cx="13051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화음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B742409-7AAB-6A99-9281-A616BCA7B97A}"/>
              </a:ext>
            </a:extLst>
          </p:cNvPr>
          <p:cNvSpPr txBox="1"/>
          <p:nvPr/>
        </p:nvSpPr>
        <p:spPr>
          <a:xfrm>
            <a:off x="855906" y="1652867"/>
            <a:ext cx="39174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외에도 더 많음</a:t>
            </a:r>
            <a:r>
              <a:rPr lang="en-US" altLang="ko-KR" sz="24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..</a:t>
            </a:r>
            <a:endParaRPr lang="ko-KR" altLang="en-US" sz="2400"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DE5070-3EF2-7EA3-3CFB-33EC812A115F}"/>
              </a:ext>
            </a:extLst>
          </p:cNvPr>
          <p:cNvSpPr txBox="1"/>
          <p:nvPr/>
        </p:nvSpPr>
        <p:spPr>
          <a:xfrm>
            <a:off x="794709" y="2667700"/>
            <a:ext cx="99084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>
                <a:solidFill>
                  <a:srgbClr val="FF0000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(</a:t>
            </a:r>
            <a:r>
              <a:rPr lang="ko-KR" altLang="en-US" sz="2000">
                <a:solidFill>
                  <a:srgbClr val="FF0000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으뜸음</a:t>
            </a:r>
            <a:r>
              <a:rPr lang="en-US" altLang="ko-KR" sz="2000">
                <a:solidFill>
                  <a:srgbClr val="FF0000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) </a:t>
            </a:r>
            <a:r>
              <a:rPr lang="en-US" altLang="ko-KR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[min aug dim] [6 |</a:t>
            </a:r>
            <a:r>
              <a:rPr lang="ko-KR" altLang="en-US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 </a:t>
            </a:r>
            <a:r>
              <a:rPr lang="en-US" altLang="ko-KR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maj6</a:t>
            </a:r>
            <a:r>
              <a:rPr lang="ko-KR" altLang="en-US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 </a:t>
            </a:r>
            <a:r>
              <a:rPr lang="en-US" altLang="ko-KR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|</a:t>
            </a:r>
            <a:r>
              <a:rPr lang="ko-KR" altLang="en-US" sz="2000">
                <a:solidFill>
                  <a:srgbClr val="FF0000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 </a:t>
            </a:r>
            <a:r>
              <a:rPr lang="en-US" altLang="ko-KR" sz="2000">
                <a:solidFill>
                  <a:srgbClr val="FF0000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7 </a:t>
            </a:r>
            <a:r>
              <a:rPr lang="en-US" altLang="ko-KR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| maj7 | 9 | maj9 | 11 | maj11 | ..] [</a:t>
            </a:r>
            <a:r>
              <a:rPr lang="en-US" altLang="ko-KR" sz="2000">
                <a:solidFill>
                  <a:srgbClr val="FF0000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sus#</a:t>
            </a:r>
            <a:r>
              <a:rPr lang="en-US" altLang="ko-KR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] [add#] ..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2FB3C0-CC0B-A651-6B15-62821601C36F}"/>
              </a:ext>
            </a:extLst>
          </p:cNvPr>
          <p:cNvSpPr txBox="1"/>
          <p:nvPr/>
        </p:nvSpPr>
        <p:spPr>
          <a:xfrm>
            <a:off x="3048699" y="6329854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>
                <a:hlinkClick r:id="rId2"/>
              </a:rPr>
              <a:t>https://site.thekipa.com/chord-trainer/</a:t>
            </a:r>
            <a:endParaRPr lang="ko-KR" altLang="en-US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05815B41-CAA1-2451-B79D-439296A846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2075" y="3429000"/>
            <a:ext cx="4467849" cy="141942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CC9682B-978C-AECA-E94E-88EE8D984645}"/>
              </a:ext>
            </a:extLst>
          </p:cNvPr>
          <p:cNvSpPr txBox="1"/>
          <p:nvPr/>
        </p:nvSpPr>
        <p:spPr>
          <a:xfrm>
            <a:off x="5442618" y="5205133"/>
            <a:ext cx="13067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4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A#7sus4</a:t>
            </a:r>
            <a:endParaRPr lang="ko-KR" altLang="en-US" sz="2400"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082966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9C7422C-09CA-3BB6-38ED-885374FCA5D6}"/>
              </a:ext>
            </a:extLst>
          </p:cNvPr>
          <p:cNvSpPr txBox="1"/>
          <p:nvPr/>
        </p:nvSpPr>
        <p:spPr>
          <a:xfrm>
            <a:off x="488272" y="372862"/>
            <a:ext cx="13051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화음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B742409-7AAB-6A99-9281-A616BCA7B97A}"/>
              </a:ext>
            </a:extLst>
          </p:cNvPr>
          <p:cNvSpPr txBox="1"/>
          <p:nvPr/>
        </p:nvSpPr>
        <p:spPr>
          <a:xfrm>
            <a:off x="855906" y="1652867"/>
            <a:ext cx="39174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외에도 더 많음</a:t>
            </a:r>
            <a:r>
              <a:rPr lang="en-US" altLang="ko-KR" sz="24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..</a:t>
            </a:r>
            <a:endParaRPr lang="ko-KR" altLang="en-US" sz="2400"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2FB3C0-CC0B-A651-6B15-62821601C36F}"/>
              </a:ext>
            </a:extLst>
          </p:cNvPr>
          <p:cNvSpPr txBox="1"/>
          <p:nvPr/>
        </p:nvSpPr>
        <p:spPr>
          <a:xfrm>
            <a:off x="3048699" y="6329854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>
                <a:hlinkClick r:id="rId2"/>
              </a:rPr>
              <a:t>https://site.thekipa.com/chord-trainer/</a:t>
            </a:r>
            <a:endParaRPr lang="ko-KR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74A2C5-D8FF-5C46-2622-1D9B4398D450}"/>
              </a:ext>
            </a:extLst>
          </p:cNvPr>
          <p:cNvSpPr txBox="1"/>
          <p:nvPr/>
        </p:nvSpPr>
        <p:spPr>
          <a:xfrm>
            <a:off x="794709" y="2667700"/>
            <a:ext cx="99084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(</a:t>
            </a:r>
            <a:r>
              <a:rPr lang="ko-KR" altLang="en-US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으뜸음</a:t>
            </a:r>
            <a:r>
              <a:rPr lang="en-US" altLang="ko-KR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) [min aug dim] [6 |</a:t>
            </a:r>
            <a:r>
              <a:rPr lang="ko-KR" altLang="en-US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 </a:t>
            </a:r>
            <a:r>
              <a:rPr lang="en-US" altLang="ko-KR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maj6</a:t>
            </a:r>
            <a:r>
              <a:rPr lang="ko-KR" altLang="en-US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 </a:t>
            </a:r>
            <a:r>
              <a:rPr lang="en-US" altLang="ko-KR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|</a:t>
            </a:r>
            <a:r>
              <a:rPr lang="ko-KR" altLang="en-US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 </a:t>
            </a:r>
            <a:r>
              <a:rPr lang="en-US" altLang="ko-KR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7 | maj7 | 9 | maj9 | 11 | maj11 | ..] [sus#] [add#] ..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59063D49-FE4D-3A3F-8711-2952A529E7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3523" y="3578373"/>
            <a:ext cx="4324954" cy="134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4477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359D4D36-5E6D-1234-2FEB-CB8876DD44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0493" y="1496684"/>
            <a:ext cx="9231013" cy="422969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2E1CB28-9E66-75D4-A670-40E888BEC1C8}"/>
              </a:ext>
            </a:extLst>
          </p:cNvPr>
          <p:cNvSpPr txBox="1"/>
          <p:nvPr/>
        </p:nvSpPr>
        <p:spPr>
          <a:xfrm>
            <a:off x="488272" y="372862"/>
            <a:ext cx="13179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음계</a:t>
            </a:r>
          </a:p>
        </p:txBody>
      </p:sp>
    </p:spTree>
    <p:extLst>
      <p:ext uri="{BB962C8B-B14F-4D97-AF65-F5344CB8AC3E}">
        <p14:creationId xmlns:p14="http://schemas.microsoft.com/office/powerpoint/2010/main" val="17729424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9C7422C-09CA-3BB6-38ED-885374FCA5D6}"/>
              </a:ext>
            </a:extLst>
          </p:cNvPr>
          <p:cNvSpPr txBox="1"/>
          <p:nvPr/>
        </p:nvSpPr>
        <p:spPr>
          <a:xfrm>
            <a:off x="488272" y="372862"/>
            <a:ext cx="13051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화음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B742409-7AAB-6A99-9281-A616BCA7B97A}"/>
              </a:ext>
            </a:extLst>
          </p:cNvPr>
          <p:cNvSpPr txBox="1"/>
          <p:nvPr/>
        </p:nvSpPr>
        <p:spPr>
          <a:xfrm>
            <a:off x="855906" y="1652867"/>
            <a:ext cx="39174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외에도 더 많음</a:t>
            </a:r>
            <a:r>
              <a:rPr lang="en-US" altLang="ko-KR" sz="24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..</a:t>
            </a:r>
            <a:endParaRPr lang="ko-KR" altLang="en-US" sz="2400"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2FB3C0-CC0B-A651-6B15-62821601C36F}"/>
              </a:ext>
            </a:extLst>
          </p:cNvPr>
          <p:cNvSpPr txBox="1"/>
          <p:nvPr/>
        </p:nvSpPr>
        <p:spPr>
          <a:xfrm>
            <a:off x="3048699" y="6329854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>
                <a:hlinkClick r:id="rId2"/>
              </a:rPr>
              <a:t>https://site.thekipa.com/chord-trainer/</a:t>
            </a:r>
            <a:endParaRPr lang="ko-KR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74A2C5-D8FF-5C46-2622-1D9B4398D450}"/>
              </a:ext>
            </a:extLst>
          </p:cNvPr>
          <p:cNvSpPr txBox="1"/>
          <p:nvPr/>
        </p:nvSpPr>
        <p:spPr>
          <a:xfrm>
            <a:off x="794709" y="2667700"/>
            <a:ext cx="99084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>
                <a:solidFill>
                  <a:srgbClr val="FF0000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(</a:t>
            </a:r>
            <a:r>
              <a:rPr lang="ko-KR" altLang="en-US" sz="2000">
                <a:solidFill>
                  <a:srgbClr val="FF0000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으뜸음</a:t>
            </a:r>
            <a:r>
              <a:rPr lang="en-US" altLang="ko-KR" sz="2000">
                <a:solidFill>
                  <a:srgbClr val="FF0000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) </a:t>
            </a:r>
            <a:r>
              <a:rPr lang="en-US" altLang="ko-KR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[</a:t>
            </a:r>
            <a:r>
              <a:rPr lang="en-US" altLang="ko-KR" sz="2000">
                <a:solidFill>
                  <a:srgbClr val="FF0000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min</a:t>
            </a:r>
            <a:r>
              <a:rPr lang="en-US" altLang="ko-KR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 aug dim] [6 |</a:t>
            </a:r>
            <a:r>
              <a:rPr lang="ko-KR" altLang="en-US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 </a:t>
            </a:r>
            <a:r>
              <a:rPr lang="en-US" altLang="ko-KR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maj6</a:t>
            </a:r>
            <a:r>
              <a:rPr lang="ko-KR" altLang="en-US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 </a:t>
            </a:r>
            <a:r>
              <a:rPr lang="en-US" altLang="ko-KR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|</a:t>
            </a:r>
            <a:r>
              <a:rPr lang="ko-KR" altLang="en-US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 </a:t>
            </a:r>
            <a:r>
              <a:rPr lang="en-US" altLang="ko-KR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7 | </a:t>
            </a:r>
            <a:r>
              <a:rPr lang="en-US" altLang="ko-KR" sz="2000">
                <a:solidFill>
                  <a:srgbClr val="FF0000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maj7</a:t>
            </a:r>
            <a:r>
              <a:rPr lang="en-US" altLang="ko-KR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 | 9 | maj9 | 11 | maj11 | ..] [sus#] [add#] ..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59063D49-FE4D-3A3F-8711-2952A529E7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3523" y="3578373"/>
            <a:ext cx="4324954" cy="13432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F3D5DDB-17E3-B13C-EE20-C35CC0634055}"/>
              </a:ext>
            </a:extLst>
          </p:cNvPr>
          <p:cNvSpPr txBox="1"/>
          <p:nvPr/>
        </p:nvSpPr>
        <p:spPr>
          <a:xfrm>
            <a:off x="5136446" y="5205133"/>
            <a:ext cx="19191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4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A# min maj7</a:t>
            </a:r>
            <a:endParaRPr lang="ko-KR" altLang="en-US" sz="2400"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428133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9C7422C-09CA-3BB6-38ED-885374FCA5D6}"/>
              </a:ext>
            </a:extLst>
          </p:cNvPr>
          <p:cNvSpPr txBox="1"/>
          <p:nvPr/>
        </p:nvSpPr>
        <p:spPr>
          <a:xfrm>
            <a:off x="488272" y="372862"/>
            <a:ext cx="13051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화음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B742409-7AAB-6A99-9281-A616BCA7B97A}"/>
              </a:ext>
            </a:extLst>
          </p:cNvPr>
          <p:cNvSpPr txBox="1"/>
          <p:nvPr/>
        </p:nvSpPr>
        <p:spPr>
          <a:xfrm>
            <a:off x="855906" y="1652867"/>
            <a:ext cx="39174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외에도 더 많음</a:t>
            </a:r>
            <a:r>
              <a:rPr lang="en-US" altLang="ko-KR" sz="24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..</a:t>
            </a:r>
            <a:endParaRPr lang="ko-KR" altLang="en-US" sz="2400"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2FB3C0-CC0B-A651-6B15-62821601C36F}"/>
              </a:ext>
            </a:extLst>
          </p:cNvPr>
          <p:cNvSpPr txBox="1"/>
          <p:nvPr/>
        </p:nvSpPr>
        <p:spPr>
          <a:xfrm>
            <a:off x="3048699" y="6329854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>
                <a:hlinkClick r:id="rId2"/>
              </a:rPr>
              <a:t>https://site.thekipa.com/chord-trainer/</a:t>
            </a:r>
            <a:endParaRPr lang="ko-KR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74A2C5-D8FF-5C46-2622-1D9B4398D450}"/>
              </a:ext>
            </a:extLst>
          </p:cNvPr>
          <p:cNvSpPr txBox="1"/>
          <p:nvPr/>
        </p:nvSpPr>
        <p:spPr>
          <a:xfrm>
            <a:off x="794709" y="2667700"/>
            <a:ext cx="99084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(</a:t>
            </a:r>
            <a:r>
              <a:rPr lang="ko-KR" altLang="en-US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으뜸음</a:t>
            </a:r>
            <a:r>
              <a:rPr lang="en-US" altLang="ko-KR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) [min aug dim] [6 |</a:t>
            </a:r>
            <a:r>
              <a:rPr lang="ko-KR" altLang="en-US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 </a:t>
            </a:r>
            <a:r>
              <a:rPr lang="en-US" altLang="ko-KR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maj6</a:t>
            </a:r>
            <a:r>
              <a:rPr lang="ko-KR" altLang="en-US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 </a:t>
            </a:r>
            <a:r>
              <a:rPr lang="en-US" altLang="ko-KR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|</a:t>
            </a:r>
            <a:r>
              <a:rPr lang="ko-KR" altLang="en-US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 </a:t>
            </a:r>
            <a:r>
              <a:rPr lang="en-US" altLang="ko-KR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7 | maj7 | 9 | maj9 | 11 | maj11 | ..] [sus#] [add#] ..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1CE3461A-D4CF-F9B7-FA15-B427282B57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9233" y="3245529"/>
            <a:ext cx="4353533" cy="134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4448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9C7422C-09CA-3BB6-38ED-885374FCA5D6}"/>
              </a:ext>
            </a:extLst>
          </p:cNvPr>
          <p:cNvSpPr txBox="1"/>
          <p:nvPr/>
        </p:nvSpPr>
        <p:spPr>
          <a:xfrm>
            <a:off x="488272" y="372862"/>
            <a:ext cx="13051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화음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B742409-7AAB-6A99-9281-A616BCA7B97A}"/>
              </a:ext>
            </a:extLst>
          </p:cNvPr>
          <p:cNvSpPr txBox="1"/>
          <p:nvPr/>
        </p:nvSpPr>
        <p:spPr>
          <a:xfrm>
            <a:off x="855906" y="1652867"/>
            <a:ext cx="39174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외에도 더 많음</a:t>
            </a:r>
            <a:r>
              <a:rPr lang="en-US" altLang="ko-KR" sz="24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..</a:t>
            </a:r>
            <a:endParaRPr lang="ko-KR" altLang="en-US" sz="2400"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2FB3C0-CC0B-A651-6B15-62821601C36F}"/>
              </a:ext>
            </a:extLst>
          </p:cNvPr>
          <p:cNvSpPr txBox="1"/>
          <p:nvPr/>
        </p:nvSpPr>
        <p:spPr>
          <a:xfrm>
            <a:off x="3048699" y="6329854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>
                <a:hlinkClick r:id="rId2"/>
              </a:rPr>
              <a:t>https://site.thekipa.com/chord-trainer/</a:t>
            </a:r>
            <a:endParaRPr lang="ko-KR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74A2C5-D8FF-5C46-2622-1D9B4398D450}"/>
              </a:ext>
            </a:extLst>
          </p:cNvPr>
          <p:cNvSpPr txBox="1"/>
          <p:nvPr/>
        </p:nvSpPr>
        <p:spPr>
          <a:xfrm>
            <a:off x="794709" y="2667700"/>
            <a:ext cx="99084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>
                <a:solidFill>
                  <a:srgbClr val="FF0000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(</a:t>
            </a:r>
            <a:r>
              <a:rPr lang="ko-KR" altLang="en-US" sz="2000">
                <a:solidFill>
                  <a:srgbClr val="FF0000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으뜸음</a:t>
            </a:r>
            <a:r>
              <a:rPr lang="en-US" altLang="ko-KR" sz="2000">
                <a:solidFill>
                  <a:srgbClr val="FF0000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) </a:t>
            </a:r>
            <a:r>
              <a:rPr lang="en-US" altLang="ko-KR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[min </a:t>
            </a:r>
            <a:r>
              <a:rPr lang="en-US" altLang="ko-KR" sz="2000">
                <a:solidFill>
                  <a:srgbClr val="FF0000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aug</a:t>
            </a:r>
            <a:r>
              <a:rPr lang="en-US" altLang="ko-KR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 dim] [6 |</a:t>
            </a:r>
            <a:r>
              <a:rPr lang="ko-KR" altLang="en-US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 </a:t>
            </a:r>
            <a:r>
              <a:rPr lang="en-US" altLang="ko-KR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maj6</a:t>
            </a:r>
            <a:r>
              <a:rPr lang="ko-KR" altLang="en-US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 </a:t>
            </a:r>
            <a:r>
              <a:rPr lang="en-US" altLang="ko-KR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|</a:t>
            </a:r>
            <a:r>
              <a:rPr lang="ko-KR" altLang="en-US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 </a:t>
            </a:r>
            <a:r>
              <a:rPr lang="en-US" altLang="ko-KR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7 | </a:t>
            </a:r>
            <a:r>
              <a:rPr lang="en-US" altLang="ko-KR" sz="2000">
                <a:solidFill>
                  <a:srgbClr val="FF0000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maj7</a:t>
            </a:r>
            <a:r>
              <a:rPr lang="en-US" altLang="ko-KR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 | 9 | maj9 | 11 | maj11 | ..] [</a:t>
            </a:r>
            <a:r>
              <a:rPr lang="en-US" altLang="ko-KR" sz="2000">
                <a:solidFill>
                  <a:srgbClr val="FF0000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sus#</a:t>
            </a:r>
            <a:r>
              <a:rPr lang="en-US" altLang="ko-KR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] [add#] ..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1CE3461A-D4CF-F9B7-FA15-B427282B57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9233" y="3245529"/>
            <a:ext cx="4353533" cy="13432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FE67095-6C2E-CCAA-0D90-D5EF45936DA1}"/>
              </a:ext>
            </a:extLst>
          </p:cNvPr>
          <p:cNvSpPr txBox="1"/>
          <p:nvPr/>
        </p:nvSpPr>
        <p:spPr>
          <a:xfrm>
            <a:off x="4812642" y="4766800"/>
            <a:ext cx="25667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4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F# aug maj7 sus4</a:t>
            </a:r>
            <a:endParaRPr lang="ko-KR" altLang="en-US" sz="2400"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130316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9C7422C-09CA-3BB6-38ED-885374FCA5D6}"/>
              </a:ext>
            </a:extLst>
          </p:cNvPr>
          <p:cNvSpPr txBox="1"/>
          <p:nvPr/>
        </p:nvSpPr>
        <p:spPr>
          <a:xfrm>
            <a:off x="488272" y="372862"/>
            <a:ext cx="13051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화음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B742409-7AAB-6A99-9281-A616BCA7B97A}"/>
              </a:ext>
            </a:extLst>
          </p:cNvPr>
          <p:cNvSpPr txBox="1"/>
          <p:nvPr/>
        </p:nvSpPr>
        <p:spPr>
          <a:xfrm>
            <a:off x="855906" y="1652867"/>
            <a:ext cx="39174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외에도 더 많음</a:t>
            </a:r>
            <a:r>
              <a:rPr lang="en-US" altLang="ko-KR" sz="24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..</a:t>
            </a:r>
            <a:endParaRPr lang="ko-KR" altLang="en-US" sz="2400"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2FB3C0-CC0B-A651-6B15-62821601C36F}"/>
              </a:ext>
            </a:extLst>
          </p:cNvPr>
          <p:cNvSpPr txBox="1"/>
          <p:nvPr/>
        </p:nvSpPr>
        <p:spPr>
          <a:xfrm>
            <a:off x="3048699" y="6329854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>
                <a:hlinkClick r:id="rId2"/>
              </a:rPr>
              <a:t>https://site.thekipa.com/chord-trainer/</a:t>
            </a:r>
            <a:endParaRPr lang="ko-KR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74A2C5-D8FF-5C46-2622-1D9B4398D450}"/>
              </a:ext>
            </a:extLst>
          </p:cNvPr>
          <p:cNvSpPr txBox="1"/>
          <p:nvPr/>
        </p:nvSpPr>
        <p:spPr>
          <a:xfrm>
            <a:off x="794709" y="2667700"/>
            <a:ext cx="99084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>
                <a:solidFill>
                  <a:srgbClr val="FF0000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(</a:t>
            </a:r>
            <a:r>
              <a:rPr lang="ko-KR" altLang="en-US" sz="2000">
                <a:solidFill>
                  <a:srgbClr val="FF0000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으뜸음</a:t>
            </a:r>
            <a:r>
              <a:rPr lang="en-US" altLang="ko-KR" sz="2000">
                <a:solidFill>
                  <a:srgbClr val="FF0000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) </a:t>
            </a:r>
            <a:r>
              <a:rPr lang="en-US" altLang="ko-KR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[min </a:t>
            </a:r>
            <a:r>
              <a:rPr lang="en-US" altLang="ko-KR" sz="2000">
                <a:solidFill>
                  <a:srgbClr val="FF0000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aug</a:t>
            </a:r>
            <a:r>
              <a:rPr lang="en-US" altLang="ko-KR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 dim] [6 |</a:t>
            </a:r>
            <a:r>
              <a:rPr lang="ko-KR" altLang="en-US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 </a:t>
            </a:r>
            <a:r>
              <a:rPr lang="en-US" altLang="ko-KR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maj6</a:t>
            </a:r>
            <a:r>
              <a:rPr lang="ko-KR" altLang="en-US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 </a:t>
            </a:r>
            <a:r>
              <a:rPr lang="en-US" altLang="ko-KR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|</a:t>
            </a:r>
            <a:r>
              <a:rPr lang="ko-KR" altLang="en-US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 </a:t>
            </a:r>
            <a:r>
              <a:rPr lang="en-US" altLang="ko-KR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7 | maj7 | 9 | </a:t>
            </a:r>
            <a:r>
              <a:rPr lang="en-US" altLang="ko-KR" sz="2000">
                <a:solidFill>
                  <a:srgbClr val="FF0000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maj9</a:t>
            </a:r>
            <a:r>
              <a:rPr lang="en-US" altLang="ko-KR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 | 11 | maj11 | ..] [</a:t>
            </a:r>
            <a:r>
              <a:rPr lang="en-US" altLang="ko-KR" sz="2000">
                <a:solidFill>
                  <a:srgbClr val="FF0000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sus#</a:t>
            </a:r>
            <a:r>
              <a:rPr lang="en-US" altLang="ko-KR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] [</a:t>
            </a:r>
            <a:r>
              <a:rPr lang="en-US" altLang="ko-KR" sz="2000">
                <a:solidFill>
                  <a:srgbClr val="FF0000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add#</a:t>
            </a:r>
            <a:r>
              <a:rPr lang="en-US" altLang="ko-KR" sz="20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] ..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03175A81-E887-EBD9-1E08-59B76DA3B9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6365" y="3499250"/>
            <a:ext cx="4439270" cy="1352739"/>
          </a:xfrm>
          <a:prstGeom prst="rect">
            <a:avLst/>
          </a:prstGeom>
        </p:spPr>
      </p:pic>
      <p:sp>
        <p:nvSpPr>
          <p:cNvPr id="7" name="타원 6">
            <a:extLst>
              <a:ext uri="{FF2B5EF4-FFF2-40B4-BE49-F238E27FC236}">
                <a16:creationId xmlns:a16="http://schemas.microsoft.com/office/drawing/2014/main" id="{1390BDDB-7937-9B10-B58E-8D477B96D51C}"/>
              </a:ext>
            </a:extLst>
          </p:cNvPr>
          <p:cNvSpPr/>
          <p:nvPr/>
        </p:nvSpPr>
        <p:spPr>
          <a:xfrm>
            <a:off x="5720027" y="4139912"/>
            <a:ext cx="139934" cy="13993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789E298A-BB52-E86D-FD2F-1EADA4E47BC7}"/>
              </a:ext>
            </a:extLst>
          </p:cNvPr>
          <p:cNvSpPr/>
          <p:nvPr/>
        </p:nvSpPr>
        <p:spPr>
          <a:xfrm>
            <a:off x="4806585" y="4142063"/>
            <a:ext cx="139934" cy="13993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타원 9">
            <a:extLst>
              <a:ext uri="{FF2B5EF4-FFF2-40B4-BE49-F238E27FC236}">
                <a16:creationId xmlns:a16="http://schemas.microsoft.com/office/drawing/2014/main" id="{F30C28E3-B94F-6B38-3BA9-06C168D71C44}"/>
              </a:ext>
            </a:extLst>
          </p:cNvPr>
          <p:cNvSpPr/>
          <p:nvPr/>
        </p:nvSpPr>
        <p:spPr>
          <a:xfrm>
            <a:off x="6783947" y="4555183"/>
            <a:ext cx="139934" cy="13993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타원 10">
            <a:extLst>
              <a:ext uri="{FF2B5EF4-FFF2-40B4-BE49-F238E27FC236}">
                <a16:creationId xmlns:a16="http://schemas.microsoft.com/office/drawing/2014/main" id="{59C60D5A-84AE-EF4B-C498-AD52F93BCFA4}"/>
              </a:ext>
            </a:extLst>
          </p:cNvPr>
          <p:cNvSpPr/>
          <p:nvPr/>
        </p:nvSpPr>
        <p:spPr>
          <a:xfrm>
            <a:off x="7409857" y="4555183"/>
            <a:ext cx="139934" cy="13993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타원 11">
            <a:extLst>
              <a:ext uri="{FF2B5EF4-FFF2-40B4-BE49-F238E27FC236}">
                <a16:creationId xmlns:a16="http://schemas.microsoft.com/office/drawing/2014/main" id="{96764D3E-5E25-93DA-6A55-5E22A5D0AF46}"/>
              </a:ext>
            </a:extLst>
          </p:cNvPr>
          <p:cNvSpPr/>
          <p:nvPr/>
        </p:nvSpPr>
        <p:spPr>
          <a:xfrm>
            <a:off x="6336202" y="4137458"/>
            <a:ext cx="139934" cy="13993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타원 12">
            <a:extLst>
              <a:ext uri="{FF2B5EF4-FFF2-40B4-BE49-F238E27FC236}">
                <a16:creationId xmlns:a16="http://schemas.microsoft.com/office/drawing/2014/main" id="{B712EEF2-F10C-9E21-A5FC-B0B7AFF48175}"/>
              </a:ext>
            </a:extLst>
          </p:cNvPr>
          <p:cNvSpPr/>
          <p:nvPr/>
        </p:nvSpPr>
        <p:spPr>
          <a:xfrm>
            <a:off x="6947864" y="4137458"/>
            <a:ext cx="139934" cy="13993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14E10C83-AF40-6823-4F33-8E79258B619C}"/>
              </a:ext>
            </a:extLst>
          </p:cNvPr>
          <p:cNvSpPr/>
          <p:nvPr/>
        </p:nvSpPr>
        <p:spPr>
          <a:xfrm>
            <a:off x="4603838" y="4454910"/>
            <a:ext cx="202747" cy="2585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D3E3FE2-EF4F-998C-0F85-B0859878D018}"/>
              </a:ext>
            </a:extLst>
          </p:cNvPr>
          <p:cNvSpPr txBox="1"/>
          <p:nvPr/>
        </p:nvSpPr>
        <p:spPr>
          <a:xfrm>
            <a:off x="4415101" y="4766800"/>
            <a:ext cx="33618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4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A# aug maj9 sus4 add8</a:t>
            </a:r>
            <a:endParaRPr lang="ko-KR" altLang="en-US" sz="2400"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24622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9C7422C-09CA-3BB6-38ED-885374FCA5D6}"/>
              </a:ext>
            </a:extLst>
          </p:cNvPr>
          <p:cNvSpPr txBox="1"/>
          <p:nvPr/>
        </p:nvSpPr>
        <p:spPr>
          <a:xfrm>
            <a:off x="488272" y="372862"/>
            <a:ext cx="13051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화음</a:t>
            </a:r>
          </a:p>
        </p:txBody>
      </p:sp>
      <p:pic>
        <p:nvPicPr>
          <p:cNvPr id="4098" name="Picture 2" descr="Berklee Jazz Keyboard Harmony - 2nd Edition Book/Online Audio ...">
            <a:extLst>
              <a:ext uri="{FF2B5EF4-FFF2-40B4-BE49-F238E27FC236}">
                <a16:creationId xmlns:a16="http://schemas.microsoft.com/office/drawing/2014/main" id="{67BD580C-292C-9CA1-2559-3AA6E772A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413" y="1705956"/>
            <a:ext cx="3479530" cy="4639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6F5018C-5EA5-5F74-9FB4-DE4F3CE7D326}"/>
              </a:ext>
            </a:extLst>
          </p:cNvPr>
          <p:cNvSpPr txBox="1"/>
          <p:nvPr/>
        </p:nvSpPr>
        <p:spPr>
          <a:xfrm>
            <a:off x="5113176" y="1948552"/>
            <a:ext cx="497604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여러분들은 방금 얘 </a:t>
            </a:r>
            <a:r>
              <a:rPr lang="en-US" altLang="ko-KR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5</a:t>
            </a:r>
            <a:r>
              <a:rPr lang="ko-KR" altLang="en-US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챕터까지 요약해서 보셨습니다</a:t>
            </a:r>
            <a:endParaRPr lang="en-US" altLang="ko-KR"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  <a:p>
            <a:endParaRPr lang="en-US" altLang="ko-KR"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  <a:p>
            <a:r>
              <a:rPr lang="en-US" altLang="ko-KR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(</a:t>
            </a:r>
            <a:r>
              <a:rPr lang="ko-KR" altLang="en-US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다소 생략</a:t>
            </a:r>
            <a:r>
              <a:rPr lang="en-US" altLang="ko-KR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)</a:t>
            </a:r>
          </a:p>
          <a:p>
            <a:endParaRPr lang="ko-KR" altLang="en-US"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260130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9C7422C-09CA-3BB6-38ED-885374FCA5D6}"/>
              </a:ext>
            </a:extLst>
          </p:cNvPr>
          <p:cNvSpPr txBox="1"/>
          <p:nvPr/>
        </p:nvSpPr>
        <p:spPr>
          <a:xfrm>
            <a:off x="488272" y="372862"/>
            <a:ext cx="17844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바이럴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EA04EB-9A12-9744-E883-CE8F5A5A37E0}"/>
              </a:ext>
            </a:extLst>
          </p:cNvPr>
          <p:cNvSpPr txBox="1"/>
          <p:nvPr/>
        </p:nvSpPr>
        <p:spPr>
          <a:xfrm>
            <a:off x="560084" y="2705212"/>
            <a:ext cx="11075468" cy="24314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매주 일요일 오후 </a:t>
            </a:r>
            <a:r>
              <a:rPr lang="en-US" altLang="ko-KR" sz="32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8</a:t>
            </a:r>
            <a:r>
              <a:rPr lang="ko-KR" altLang="en-US" sz="32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시</a:t>
            </a:r>
            <a:endParaRPr lang="en-US" altLang="ko-KR" sz="3200"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  <a:p>
            <a:endParaRPr lang="en-US" altLang="ko-KR" sz="3200"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  <a:p>
            <a:r>
              <a:rPr lang="ko-KR" altLang="en-US" sz="24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일요일밤의버클리재즈화성학과</a:t>
            </a:r>
            <a:r>
              <a:rPr lang="en-US" altLang="ko-KR" sz="24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Flstudio</a:t>
            </a:r>
            <a:r>
              <a:rPr lang="ko-KR" altLang="en-US" sz="24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와함께하는너도할수있다작곡알아보기스터디기초</a:t>
            </a:r>
            <a:endParaRPr lang="en-US" altLang="ko-KR" sz="2400"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  <a:p>
            <a:endParaRPr lang="en-US" altLang="ko-KR" sz="3200"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  <a:p>
            <a:r>
              <a:rPr lang="ko-KR" altLang="en-US" sz="32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이하 작곡스터디 할 예정</a:t>
            </a:r>
            <a:endParaRPr lang="en-US" altLang="ko-KR" sz="3200"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317757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42E1CB28-9E66-75D4-A670-40E888BEC1C8}"/>
              </a:ext>
            </a:extLst>
          </p:cNvPr>
          <p:cNvSpPr txBox="1"/>
          <p:nvPr/>
        </p:nvSpPr>
        <p:spPr>
          <a:xfrm>
            <a:off x="488272" y="372862"/>
            <a:ext cx="13179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음계</a:t>
            </a:r>
          </a:p>
        </p:txBody>
      </p:sp>
      <p:pic>
        <p:nvPicPr>
          <p:cNvPr id="4" name="그림 3" descr="피아노, 키보드, 뮤지컬 키보드, 악기이(가) 표시된 사진&#10;&#10;자동 생성된 설명">
            <a:extLst>
              <a:ext uri="{FF2B5EF4-FFF2-40B4-BE49-F238E27FC236}">
                <a16:creationId xmlns:a16="http://schemas.microsoft.com/office/drawing/2014/main" id="{19E29AF6-11BA-F4E6-5E06-1BAD31D699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6" t="18978" r="6015" b="27012"/>
          <a:stretch/>
        </p:blipFill>
        <p:spPr>
          <a:xfrm>
            <a:off x="2136710" y="1931647"/>
            <a:ext cx="8574833" cy="3704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7793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42E1CB28-9E66-75D4-A670-40E888BEC1C8}"/>
              </a:ext>
            </a:extLst>
          </p:cNvPr>
          <p:cNvSpPr txBox="1"/>
          <p:nvPr/>
        </p:nvSpPr>
        <p:spPr>
          <a:xfrm>
            <a:off x="488272" y="372862"/>
            <a:ext cx="12618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음정</a:t>
            </a:r>
          </a:p>
        </p:txBody>
      </p:sp>
      <p:pic>
        <p:nvPicPr>
          <p:cNvPr id="14" name="그림 13" descr="피아노, 키보드, 뮤지컬 키보드, 악기이(가) 표시된 사진&#10;&#10;자동 생성된 설명">
            <a:extLst>
              <a:ext uri="{FF2B5EF4-FFF2-40B4-BE49-F238E27FC236}">
                <a16:creationId xmlns:a16="http://schemas.microsoft.com/office/drawing/2014/main" id="{7F7530E9-F1F4-45FF-FA77-36857402CC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6" t="18978" r="6015" b="27012"/>
          <a:stretch/>
        </p:blipFill>
        <p:spPr>
          <a:xfrm>
            <a:off x="2143060" y="1112497"/>
            <a:ext cx="8574833" cy="370404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BA937B1-8C07-79AB-6A40-982A8B5C9566}"/>
              </a:ext>
            </a:extLst>
          </p:cNvPr>
          <p:cNvSpPr txBox="1"/>
          <p:nvPr/>
        </p:nvSpPr>
        <p:spPr>
          <a:xfrm>
            <a:off x="2535776" y="3981450"/>
            <a:ext cx="3642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8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0</a:t>
            </a:r>
            <a:endParaRPr lang="ko-KR" altLang="en-US" sz="2800"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0027F3A-BFA9-3039-3025-0FB5AA2C3C3A}"/>
              </a:ext>
            </a:extLst>
          </p:cNvPr>
          <p:cNvSpPr txBox="1"/>
          <p:nvPr/>
        </p:nvSpPr>
        <p:spPr>
          <a:xfrm>
            <a:off x="3240112" y="3981450"/>
            <a:ext cx="3642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8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2</a:t>
            </a:r>
            <a:endParaRPr lang="ko-KR" altLang="en-US" sz="2800"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F8ACC0B-12BF-0B3E-45EB-BABA1EB24133}"/>
              </a:ext>
            </a:extLst>
          </p:cNvPr>
          <p:cNvSpPr txBox="1"/>
          <p:nvPr/>
        </p:nvSpPr>
        <p:spPr>
          <a:xfrm>
            <a:off x="3894162" y="3981450"/>
            <a:ext cx="3642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8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4</a:t>
            </a:r>
            <a:endParaRPr lang="ko-KR" altLang="en-US" sz="2800"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008973A-735E-FD24-6125-26CA4294690C}"/>
              </a:ext>
            </a:extLst>
          </p:cNvPr>
          <p:cNvSpPr txBox="1"/>
          <p:nvPr/>
        </p:nvSpPr>
        <p:spPr>
          <a:xfrm>
            <a:off x="4592662" y="3981450"/>
            <a:ext cx="3642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8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5</a:t>
            </a:r>
            <a:endParaRPr lang="ko-KR" altLang="en-US" sz="2800"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BC08260-EAE4-C9A1-662F-11F16523E7CF}"/>
              </a:ext>
            </a:extLst>
          </p:cNvPr>
          <p:cNvSpPr txBox="1"/>
          <p:nvPr/>
        </p:nvSpPr>
        <p:spPr>
          <a:xfrm>
            <a:off x="5291162" y="3981450"/>
            <a:ext cx="3642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8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7</a:t>
            </a:r>
            <a:endParaRPr lang="ko-KR" altLang="en-US" sz="2800"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577069E-B604-0F1B-AAE4-FEC38B7DABA5}"/>
              </a:ext>
            </a:extLst>
          </p:cNvPr>
          <p:cNvSpPr txBox="1"/>
          <p:nvPr/>
        </p:nvSpPr>
        <p:spPr>
          <a:xfrm>
            <a:off x="5995498" y="3981450"/>
            <a:ext cx="3642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8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9</a:t>
            </a:r>
            <a:endParaRPr lang="ko-KR" altLang="en-US" sz="2800"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FFC434B-4F45-9014-87F0-A25AA222C3C2}"/>
              </a:ext>
            </a:extLst>
          </p:cNvPr>
          <p:cNvSpPr txBox="1"/>
          <p:nvPr/>
        </p:nvSpPr>
        <p:spPr>
          <a:xfrm>
            <a:off x="6559780" y="3981450"/>
            <a:ext cx="5437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8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11</a:t>
            </a:r>
            <a:endParaRPr lang="ko-KR" altLang="en-US" sz="2800"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F22081B-D4A5-C731-ADFF-39652F8CC5E1}"/>
              </a:ext>
            </a:extLst>
          </p:cNvPr>
          <p:cNvSpPr txBox="1"/>
          <p:nvPr/>
        </p:nvSpPr>
        <p:spPr>
          <a:xfrm>
            <a:off x="7235567" y="3981450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8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12</a:t>
            </a:r>
            <a:endParaRPr lang="ko-KR" altLang="en-US" sz="2800"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4A44206-367B-514E-D0BA-F9339EAABE6B}"/>
              </a:ext>
            </a:extLst>
          </p:cNvPr>
          <p:cNvSpPr txBox="1"/>
          <p:nvPr/>
        </p:nvSpPr>
        <p:spPr>
          <a:xfrm>
            <a:off x="4956865" y="2614940"/>
            <a:ext cx="3642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800">
                <a:solidFill>
                  <a:schemeClr val="bg1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6</a:t>
            </a:r>
            <a:endParaRPr lang="ko-KR" altLang="en-US" sz="2800">
              <a:solidFill>
                <a:schemeClr val="bg1"/>
              </a:solidFill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5733380-439F-6D37-5CC1-0246659F84E4}"/>
              </a:ext>
            </a:extLst>
          </p:cNvPr>
          <p:cNvSpPr txBox="1"/>
          <p:nvPr/>
        </p:nvSpPr>
        <p:spPr>
          <a:xfrm>
            <a:off x="5661201" y="2614940"/>
            <a:ext cx="3642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800">
                <a:solidFill>
                  <a:schemeClr val="bg1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8</a:t>
            </a:r>
            <a:endParaRPr lang="ko-KR" altLang="en-US" sz="2800">
              <a:solidFill>
                <a:schemeClr val="bg1"/>
              </a:solidFill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86AA667-1510-8902-6F4B-BF1F4B0FB18C}"/>
              </a:ext>
            </a:extLst>
          </p:cNvPr>
          <p:cNvSpPr txBox="1"/>
          <p:nvPr/>
        </p:nvSpPr>
        <p:spPr>
          <a:xfrm>
            <a:off x="6255963" y="2630180"/>
            <a:ext cx="5437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800">
                <a:solidFill>
                  <a:schemeClr val="bg1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10</a:t>
            </a:r>
            <a:endParaRPr lang="ko-KR" altLang="en-US" sz="2800">
              <a:solidFill>
                <a:schemeClr val="bg1"/>
              </a:solidFill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55B4916-CA52-0073-91BD-1B40DBCA1A63}"/>
              </a:ext>
            </a:extLst>
          </p:cNvPr>
          <p:cNvSpPr txBox="1"/>
          <p:nvPr/>
        </p:nvSpPr>
        <p:spPr>
          <a:xfrm>
            <a:off x="2902511" y="2640330"/>
            <a:ext cx="3642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800">
                <a:solidFill>
                  <a:schemeClr val="bg1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1</a:t>
            </a:r>
            <a:endParaRPr lang="ko-KR" altLang="en-US" sz="2800">
              <a:solidFill>
                <a:schemeClr val="bg1"/>
              </a:solidFill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92399EB-AB0D-9340-06F3-5A942C727863}"/>
              </a:ext>
            </a:extLst>
          </p:cNvPr>
          <p:cNvSpPr txBox="1"/>
          <p:nvPr/>
        </p:nvSpPr>
        <p:spPr>
          <a:xfrm>
            <a:off x="3589181" y="2640330"/>
            <a:ext cx="3642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800">
                <a:solidFill>
                  <a:schemeClr val="bg1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3</a:t>
            </a:r>
            <a:endParaRPr lang="ko-KR" altLang="en-US" sz="2800">
              <a:solidFill>
                <a:schemeClr val="bg1"/>
              </a:solidFill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4769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42E1CB28-9E66-75D4-A670-40E888BEC1C8}"/>
              </a:ext>
            </a:extLst>
          </p:cNvPr>
          <p:cNvSpPr txBox="1"/>
          <p:nvPr/>
        </p:nvSpPr>
        <p:spPr>
          <a:xfrm>
            <a:off x="488272" y="372862"/>
            <a:ext cx="15087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문제</a:t>
            </a:r>
            <a:r>
              <a:rPr lang="en-US" altLang="ko-KR" sz="48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)</a:t>
            </a:r>
            <a:endParaRPr lang="ko-KR" altLang="en-US" sz="4800"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</p:txBody>
      </p:sp>
      <p:pic>
        <p:nvPicPr>
          <p:cNvPr id="14" name="그림 13" descr="피아노, 키보드, 뮤지컬 키보드, 악기이(가) 표시된 사진&#10;&#10;자동 생성된 설명">
            <a:extLst>
              <a:ext uri="{FF2B5EF4-FFF2-40B4-BE49-F238E27FC236}">
                <a16:creationId xmlns:a16="http://schemas.microsoft.com/office/drawing/2014/main" id="{7F7530E9-F1F4-45FF-FA77-36857402CC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6" t="18978" r="6015" b="27012"/>
          <a:stretch/>
        </p:blipFill>
        <p:spPr>
          <a:xfrm>
            <a:off x="2143060" y="1112497"/>
            <a:ext cx="8574833" cy="3704043"/>
          </a:xfrm>
          <a:prstGeom prst="rect">
            <a:avLst/>
          </a:prstGeom>
        </p:spPr>
      </p:pic>
      <p:sp>
        <p:nvSpPr>
          <p:cNvPr id="2" name="타원 1">
            <a:extLst>
              <a:ext uri="{FF2B5EF4-FFF2-40B4-BE49-F238E27FC236}">
                <a16:creationId xmlns:a16="http://schemas.microsoft.com/office/drawing/2014/main" id="{99ED299D-CD4B-3CAC-C60D-3EDD6DF996B1}"/>
              </a:ext>
            </a:extLst>
          </p:cNvPr>
          <p:cNvSpPr/>
          <p:nvPr/>
        </p:nvSpPr>
        <p:spPr>
          <a:xfrm>
            <a:off x="3262544" y="3763385"/>
            <a:ext cx="275207" cy="27520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타원 2">
            <a:extLst>
              <a:ext uri="{FF2B5EF4-FFF2-40B4-BE49-F238E27FC236}">
                <a16:creationId xmlns:a16="http://schemas.microsoft.com/office/drawing/2014/main" id="{090297FD-3938-7E33-D096-F5BA6B5061A1}"/>
              </a:ext>
            </a:extLst>
          </p:cNvPr>
          <p:cNvSpPr/>
          <p:nvPr/>
        </p:nvSpPr>
        <p:spPr>
          <a:xfrm>
            <a:off x="5044707" y="2826914"/>
            <a:ext cx="275207" cy="27520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330FFA-6D14-F0DB-E695-2E9BFDF45CBF}"/>
              </a:ext>
            </a:extLst>
          </p:cNvPr>
          <p:cNvSpPr txBox="1"/>
          <p:nvPr/>
        </p:nvSpPr>
        <p:spPr>
          <a:xfrm>
            <a:off x="3400148" y="4927107"/>
            <a:ext cx="38138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6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얼마나 차이나는가</a:t>
            </a:r>
            <a:r>
              <a:rPr lang="en-US" altLang="ko-KR" sz="36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?</a:t>
            </a:r>
            <a:endParaRPr lang="ko-KR" altLang="en-US" sz="3600"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224750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42E1CB28-9E66-75D4-A670-40E888BEC1C8}"/>
              </a:ext>
            </a:extLst>
          </p:cNvPr>
          <p:cNvSpPr txBox="1"/>
          <p:nvPr/>
        </p:nvSpPr>
        <p:spPr>
          <a:xfrm>
            <a:off x="488272" y="372862"/>
            <a:ext cx="15087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문제</a:t>
            </a:r>
            <a:r>
              <a:rPr lang="en-US" altLang="ko-KR" sz="48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)</a:t>
            </a:r>
            <a:endParaRPr lang="ko-KR" altLang="en-US" sz="4800"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</p:txBody>
      </p:sp>
      <p:pic>
        <p:nvPicPr>
          <p:cNvPr id="14" name="그림 13" descr="피아노, 키보드, 뮤지컬 키보드, 악기이(가) 표시된 사진&#10;&#10;자동 생성된 설명">
            <a:extLst>
              <a:ext uri="{FF2B5EF4-FFF2-40B4-BE49-F238E27FC236}">
                <a16:creationId xmlns:a16="http://schemas.microsoft.com/office/drawing/2014/main" id="{7F7530E9-F1F4-45FF-FA77-36857402CC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6" t="18978" r="6015" b="27012"/>
          <a:stretch/>
        </p:blipFill>
        <p:spPr>
          <a:xfrm>
            <a:off x="2143060" y="1112497"/>
            <a:ext cx="8574833" cy="3704043"/>
          </a:xfrm>
          <a:prstGeom prst="rect">
            <a:avLst/>
          </a:prstGeom>
        </p:spPr>
      </p:pic>
      <p:sp>
        <p:nvSpPr>
          <p:cNvPr id="2" name="타원 1">
            <a:extLst>
              <a:ext uri="{FF2B5EF4-FFF2-40B4-BE49-F238E27FC236}">
                <a16:creationId xmlns:a16="http://schemas.microsoft.com/office/drawing/2014/main" id="{99ED299D-CD4B-3CAC-C60D-3EDD6DF996B1}"/>
              </a:ext>
            </a:extLst>
          </p:cNvPr>
          <p:cNvSpPr/>
          <p:nvPr/>
        </p:nvSpPr>
        <p:spPr>
          <a:xfrm>
            <a:off x="3639845" y="2858610"/>
            <a:ext cx="275207" cy="27520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타원 2">
            <a:extLst>
              <a:ext uri="{FF2B5EF4-FFF2-40B4-BE49-F238E27FC236}">
                <a16:creationId xmlns:a16="http://schemas.microsoft.com/office/drawing/2014/main" id="{090297FD-3938-7E33-D096-F5BA6B5061A1}"/>
              </a:ext>
            </a:extLst>
          </p:cNvPr>
          <p:cNvSpPr/>
          <p:nvPr/>
        </p:nvSpPr>
        <p:spPr>
          <a:xfrm>
            <a:off x="6430476" y="2858609"/>
            <a:ext cx="275207" cy="27520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330FFA-6D14-F0DB-E695-2E9BFDF45CBF}"/>
              </a:ext>
            </a:extLst>
          </p:cNvPr>
          <p:cNvSpPr txBox="1"/>
          <p:nvPr/>
        </p:nvSpPr>
        <p:spPr>
          <a:xfrm>
            <a:off x="3400148" y="4927107"/>
            <a:ext cx="38138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6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얼마나 차이나는가</a:t>
            </a:r>
            <a:r>
              <a:rPr lang="en-US" altLang="ko-KR" sz="36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?</a:t>
            </a:r>
            <a:endParaRPr lang="ko-KR" altLang="en-US" sz="3600"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721086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359D4D36-5E6D-1234-2FEB-CB8876DD44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0493" y="1496684"/>
            <a:ext cx="9231013" cy="42296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65762C0-67BC-9FA0-5FED-68EBDFEAABDC}"/>
              </a:ext>
            </a:extLst>
          </p:cNvPr>
          <p:cNvSpPr txBox="1"/>
          <p:nvPr/>
        </p:nvSpPr>
        <p:spPr>
          <a:xfrm>
            <a:off x="3209730" y="5495541"/>
            <a:ext cx="6158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1</a:t>
            </a:r>
            <a:r>
              <a:rPr lang="ko-KR" altLang="en-US" sz="24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도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71E24F-7FAD-4A53-465F-F6E33487FD15}"/>
              </a:ext>
            </a:extLst>
          </p:cNvPr>
          <p:cNvSpPr txBox="1"/>
          <p:nvPr/>
        </p:nvSpPr>
        <p:spPr>
          <a:xfrm>
            <a:off x="4248538" y="5495540"/>
            <a:ext cx="6158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2</a:t>
            </a:r>
            <a:r>
              <a:rPr lang="ko-KR" altLang="en-US" sz="24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도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AF7BD2-E9EB-CD0F-D67D-464BD859DA67}"/>
              </a:ext>
            </a:extLst>
          </p:cNvPr>
          <p:cNvSpPr txBox="1"/>
          <p:nvPr/>
        </p:nvSpPr>
        <p:spPr>
          <a:xfrm>
            <a:off x="5246904" y="5495539"/>
            <a:ext cx="6158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3</a:t>
            </a:r>
            <a:r>
              <a:rPr lang="ko-KR" altLang="en-US" sz="24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도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AE8F27-A289-85BE-4712-7BABDE23B0B2}"/>
              </a:ext>
            </a:extLst>
          </p:cNvPr>
          <p:cNvSpPr txBox="1"/>
          <p:nvPr/>
        </p:nvSpPr>
        <p:spPr>
          <a:xfrm>
            <a:off x="6095999" y="5494565"/>
            <a:ext cx="6158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4</a:t>
            </a:r>
            <a:r>
              <a:rPr lang="ko-KR" altLang="en-US" sz="24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도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817D6A-A225-26D2-DB22-CD2B25D3846F}"/>
              </a:ext>
            </a:extLst>
          </p:cNvPr>
          <p:cNvSpPr txBox="1"/>
          <p:nvPr/>
        </p:nvSpPr>
        <p:spPr>
          <a:xfrm>
            <a:off x="7134807" y="5494565"/>
            <a:ext cx="6158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5</a:t>
            </a:r>
            <a:r>
              <a:rPr lang="ko-KR" altLang="en-US" sz="24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도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FF4B6C-840A-7C6F-DB51-811FD195BB0C}"/>
              </a:ext>
            </a:extLst>
          </p:cNvPr>
          <p:cNvSpPr txBox="1"/>
          <p:nvPr/>
        </p:nvSpPr>
        <p:spPr>
          <a:xfrm>
            <a:off x="8111418" y="5494565"/>
            <a:ext cx="6158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6</a:t>
            </a:r>
            <a:r>
              <a:rPr lang="ko-KR" altLang="en-US" sz="24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도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88AB08-8804-83F7-A45C-97C8D62B26FE}"/>
              </a:ext>
            </a:extLst>
          </p:cNvPr>
          <p:cNvSpPr txBox="1"/>
          <p:nvPr/>
        </p:nvSpPr>
        <p:spPr>
          <a:xfrm>
            <a:off x="8935622" y="5494565"/>
            <a:ext cx="6158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7</a:t>
            </a:r>
            <a:r>
              <a:rPr lang="ko-KR" altLang="en-US" sz="24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도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609E09-CB1D-3DD1-96B6-573845AE39B7}"/>
              </a:ext>
            </a:extLst>
          </p:cNvPr>
          <p:cNvSpPr txBox="1"/>
          <p:nvPr/>
        </p:nvSpPr>
        <p:spPr>
          <a:xfrm>
            <a:off x="9947898" y="5494565"/>
            <a:ext cx="6158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8</a:t>
            </a:r>
            <a:r>
              <a:rPr lang="ko-KR" altLang="en-US" sz="24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도</a:t>
            </a: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367437FF-EBEB-1A94-992B-F3A4AFF74133}"/>
              </a:ext>
            </a:extLst>
          </p:cNvPr>
          <p:cNvSpPr/>
          <p:nvPr/>
        </p:nvSpPr>
        <p:spPr>
          <a:xfrm>
            <a:off x="3209730" y="2152013"/>
            <a:ext cx="918387" cy="194420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2E1CB28-9E66-75D4-A670-40E888BEC1C8}"/>
              </a:ext>
            </a:extLst>
          </p:cNvPr>
          <p:cNvSpPr txBox="1"/>
          <p:nvPr/>
        </p:nvSpPr>
        <p:spPr>
          <a:xfrm>
            <a:off x="488272" y="372862"/>
            <a:ext cx="12618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음정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B9D9A2-A783-03B6-E6E0-9EFBD3E5BFAB}"/>
              </a:ext>
            </a:extLst>
          </p:cNvPr>
          <p:cNvSpPr txBox="1"/>
          <p:nvPr/>
        </p:nvSpPr>
        <p:spPr>
          <a:xfrm>
            <a:off x="4128117" y="1551849"/>
            <a:ext cx="28007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>
                <a:solidFill>
                  <a:srgbClr val="FF0000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기준음 </a:t>
            </a:r>
            <a:r>
              <a:rPr lang="en-US" altLang="ko-KR" sz="3200">
                <a:solidFill>
                  <a:srgbClr val="FF0000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(</a:t>
            </a:r>
            <a:r>
              <a:rPr lang="ko-KR" altLang="en-US" sz="3200">
                <a:solidFill>
                  <a:srgbClr val="FF0000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으뜸음</a:t>
            </a:r>
            <a:r>
              <a:rPr lang="en-US" altLang="ko-KR" sz="3200">
                <a:solidFill>
                  <a:srgbClr val="FF0000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)</a:t>
            </a:r>
            <a:endParaRPr lang="ko-KR" altLang="en-US" sz="3200">
              <a:solidFill>
                <a:srgbClr val="FF0000"/>
              </a:solidFill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336070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359D4D36-5E6D-1234-2FEB-CB8876DD44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0493" y="1496684"/>
            <a:ext cx="9231013" cy="42296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65762C0-67BC-9FA0-5FED-68EBDFEAABDC}"/>
              </a:ext>
            </a:extLst>
          </p:cNvPr>
          <p:cNvSpPr txBox="1"/>
          <p:nvPr/>
        </p:nvSpPr>
        <p:spPr>
          <a:xfrm>
            <a:off x="3209730" y="5495541"/>
            <a:ext cx="6158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1</a:t>
            </a:r>
            <a:r>
              <a:rPr lang="ko-KR" altLang="en-US" sz="24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도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71E24F-7FAD-4A53-465F-F6E33487FD15}"/>
              </a:ext>
            </a:extLst>
          </p:cNvPr>
          <p:cNvSpPr txBox="1"/>
          <p:nvPr/>
        </p:nvSpPr>
        <p:spPr>
          <a:xfrm>
            <a:off x="4248538" y="5495540"/>
            <a:ext cx="6158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2</a:t>
            </a:r>
            <a:r>
              <a:rPr lang="ko-KR" altLang="en-US" sz="24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도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AF7BD2-E9EB-CD0F-D67D-464BD859DA67}"/>
              </a:ext>
            </a:extLst>
          </p:cNvPr>
          <p:cNvSpPr txBox="1"/>
          <p:nvPr/>
        </p:nvSpPr>
        <p:spPr>
          <a:xfrm>
            <a:off x="5246904" y="5495539"/>
            <a:ext cx="6158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3</a:t>
            </a:r>
            <a:r>
              <a:rPr lang="ko-KR" altLang="en-US" sz="24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도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AE8F27-A289-85BE-4712-7BABDE23B0B2}"/>
              </a:ext>
            </a:extLst>
          </p:cNvPr>
          <p:cNvSpPr txBox="1"/>
          <p:nvPr/>
        </p:nvSpPr>
        <p:spPr>
          <a:xfrm>
            <a:off x="6095999" y="5494565"/>
            <a:ext cx="6158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4</a:t>
            </a:r>
            <a:r>
              <a:rPr lang="ko-KR" altLang="en-US" sz="24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도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817D6A-A225-26D2-DB22-CD2B25D3846F}"/>
              </a:ext>
            </a:extLst>
          </p:cNvPr>
          <p:cNvSpPr txBox="1"/>
          <p:nvPr/>
        </p:nvSpPr>
        <p:spPr>
          <a:xfrm>
            <a:off x="7134807" y="5494565"/>
            <a:ext cx="6158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5</a:t>
            </a:r>
            <a:r>
              <a:rPr lang="ko-KR" altLang="en-US" sz="24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도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FF4B6C-840A-7C6F-DB51-811FD195BB0C}"/>
              </a:ext>
            </a:extLst>
          </p:cNvPr>
          <p:cNvSpPr txBox="1"/>
          <p:nvPr/>
        </p:nvSpPr>
        <p:spPr>
          <a:xfrm>
            <a:off x="8111418" y="5494565"/>
            <a:ext cx="6158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6</a:t>
            </a:r>
            <a:r>
              <a:rPr lang="ko-KR" altLang="en-US" sz="24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도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88AB08-8804-83F7-A45C-97C8D62B26FE}"/>
              </a:ext>
            </a:extLst>
          </p:cNvPr>
          <p:cNvSpPr txBox="1"/>
          <p:nvPr/>
        </p:nvSpPr>
        <p:spPr>
          <a:xfrm>
            <a:off x="8935622" y="5494565"/>
            <a:ext cx="6158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7</a:t>
            </a:r>
            <a:r>
              <a:rPr lang="ko-KR" altLang="en-US" sz="24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도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609E09-CB1D-3DD1-96B6-573845AE39B7}"/>
              </a:ext>
            </a:extLst>
          </p:cNvPr>
          <p:cNvSpPr txBox="1"/>
          <p:nvPr/>
        </p:nvSpPr>
        <p:spPr>
          <a:xfrm>
            <a:off x="9947898" y="5494565"/>
            <a:ext cx="6158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8</a:t>
            </a:r>
            <a:r>
              <a:rPr lang="ko-KR" altLang="en-US" sz="24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도</a:t>
            </a: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367437FF-EBEB-1A94-992B-F3A4AFF74133}"/>
              </a:ext>
            </a:extLst>
          </p:cNvPr>
          <p:cNvSpPr/>
          <p:nvPr/>
        </p:nvSpPr>
        <p:spPr>
          <a:xfrm>
            <a:off x="3209730" y="2152013"/>
            <a:ext cx="918387" cy="194420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2E1CB28-9E66-75D4-A670-40E888BEC1C8}"/>
              </a:ext>
            </a:extLst>
          </p:cNvPr>
          <p:cNvSpPr txBox="1"/>
          <p:nvPr/>
        </p:nvSpPr>
        <p:spPr>
          <a:xfrm>
            <a:off x="488272" y="372862"/>
            <a:ext cx="12618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음정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B9D9A2-A783-03B6-E6E0-9EFBD3E5BFAB}"/>
              </a:ext>
            </a:extLst>
          </p:cNvPr>
          <p:cNvSpPr txBox="1"/>
          <p:nvPr/>
        </p:nvSpPr>
        <p:spPr>
          <a:xfrm>
            <a:off x="4128117" y="1551849"/>
            <a:ext cx="28007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>
                <a:solidFill>
                  <a:srgbClr val="FF0000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기준음 </a:t>
            </a:r>
            <a:r>
              <a:rPr lang="en-US" altLang="ko-KR" sz="3200">
                <a:solidFill>
                  <a:srgbClr val="FF0000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(</a:t>
            </a:r>
            <a:r>
              <a:rPr lang="ko-KR" altLang="en-US" sz="3200">
                <a:solidFill>
                  <a:srgbClr val="FF0000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으뜸음</a:t>
            </a:r>
            <a:r>
              <a:rPr lang="en-US" altLang="ko-KR" sz="3200">
                <a:solidFill>
                  <a:srgbClr val="FF0000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)</a:t>
            </a:r>
            <a:endParaRPr lang="ko-KR" altLang="en-US" sz="3200">
              <a:solidFill>
                <a:srgbClr val="FF0000"/>
              </a:solidFill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DD9295E-79A7-40BB-9E69-728DCF0F13BC}"/>
              </a:ext>
            </a:extLst>
          </p:cNvPr>
          <p:cNvSpPr txBox="1"/>
          <p:nvPr/>
        </p:nvSpPr>
        <p:spPr>
          <a:xfrm>
            <a:off x="3825604" y="6080717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>
                <a:solidFill>
                  <a:srgbClr val="0070C0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2</a:t>
            </a:r>
            <a:endParaRPr lang="ko-KR" altLang="en-US">
              <a:solidFill>
                <a:srgbClr val="0070C0"/>
              </a:solidFill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77FD92-39E0-5432-6968-C81166CFEEEE}"/>
              </a:ext>
            </a:extLst>
          </p:cNvPr>
          <p:cNvSpPr txBox="1"/>
          <p:nvPr/>
        </p:nvSpPr>
        <p:spPr>
          <a:xfrm>
            <a:off x="4864412" y="6080717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>
                <a:solidFill>
                  <a:srgbClr val="0070C0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2</a:t>
            </a:r>
            <a:endParaRPr lang="ko-KR" altLang="en-US">
              <a:solidFill>
                <a:srgbClr val="0070C0"/>
              </a:solidFill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041E279-9789-95BA-32B1-1BB94E489A53}"/>
              </a:ext>
            </a:extLst>
          </p:cNvPr>
          <p:cNvSpPr txBox="1"/>
          <p:nvPr/>
        </p:nvSpPr>
        <p:spPr>
          <a:xfrm>
            <a:off x="5846735" y="6080717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>
                <a:solidFill>
                  <a:srgbClr val="0070C0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1</a:t>
            </a:r>
            <a:endParaRPr lang="ko-KR" altLang="en-US">
              <a:solidFill>
                <a:srgbClr val="0070C0"/>
              </a:solidFill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4642590-27D6-78B2-435B-ACCAB8B60B07}"/>
              </a:ext>
            </a:extLst>
          </p:cNvPr>
          <p:cNvSpPr txBox="1"/>
          <p:nvPr/>
        </p:nvSpPr>
        <p:spPr>
          <a:xfrm>
            <a:off x="6822458" y="6080717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>
                <a:solidFill>
                  <a:srgbClr val="0070C0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2</a:t>
            </a:r>
            <a:endParaRPr lang="ko-KR" altLang="en-US">
              <a:solidFill>
                <a:srgbClr val="0070C0"/>
              </a:solidFill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7FAA05B-0C3B-FAA6-5699-832582802D1C}"/>
              </a:ext>
            </a:extLst>
          </p:cNvPr>
          <p:cNvSpPr txBox="1"/>
          <p:nvPr/>
        </p:nvSpPr>
        <p:spPr>
          <a:xfrm>
            <a:off x="7741697" y="6080717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>
                <a:solidFill>
                  <a:srgbClr val="0070C0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2</a:t>
            </a:r>
            <a:endParaRPr lang="ko-KR" altLang="en-US">
              <a:solidFill>
                <a:srgbClr val="0070C0"/>
              </a:solidFill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FCBA7B0-9AE8-D60B-A434-22B5F01FFDF2}"/>
              </a:ext>
            </a:extLst>
          </p:cNvPr>
          <p:cNvSpPr txBox="1"/>
          <p:nvPr/>
        </p:nvSpPr>
        <p:spPr>
          <a:xfrm>
            <a:off x="8664285" y="6080717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>
                <a:solidFill>
                  <a:srgbClr val="0070C0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2</a:t>
            </a:r>
            <a:endParaRPr lang="ko-KR" altLang="en-US">
              <a:solidFill>
                <a:srgbClr val="0070C0"/>
              </a:solidFill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F7F532B-A1F2-CA4A-7716-4E013C97D52C}"/>
              </a:ext>
            </a:extLst>
          </p:cNvPr>
          <p:cNvSpPr txBox="1"/>
          <p:nvPr/>
        </p:nvSpPr>
        <p:spPr>
          <a:xfrm>
            <a:off x="9647816" y="6080717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>
                <a:solidFill>
                  <a:srgbClr val="0070C0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1</a:t>
            </a:r>
            <a:endParaRPr lang="ko-KR" altLang="en-US">
              <a:solidFill>
                <a:srgbClr val="0070C0"/>
              </a:solidFill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46392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905</Words>
  <Application>Microsoft Office PowerPoint</Application>
  <PresentationFormat>와이드스크린</PresentationFormat>
  <Paragraphs>158</Paragraphs>
  <Slides>35</Slides>
  <Notes>2</Notes>
  <HiddenSlides>0</HiddenSlides>
  <MMClips>0</MMClips>
  <ScaleCrop>false</ScaleCrop>
  <HeadingPairs>
    <vt:vector size="6" baseType="variant">
      <vt:variant>
        <vt:lpstr>사용한 글꼴</vt:lpstr>
      </vt:variant>
      <vt:variant>
        <vt:i4>3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35</vt:i4>
      </vt:variant>
    </vt:vector>
  </HeadingPairs>
  <TitlesOfParts>
    <vt:vector size="39" baseType="lpstr">
      <vt:lpstr>Arial</vt:lpstr>
      <vt:lpstr>08서울남산체 B</vt:lpstr>
      <vt:lpstr>맑은 고딕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김지원</dc:creator>
  <cp:lastModifiedBy>김지원</cp:lastModifiedBy>
  <cp:revision>4</cp:revision>
  <dcterms:created xsi:type="dcterms:W3CDTF">2024-05-07T09:50:23Z</dcterms:created>
  <dcterms:modified xsi:type="dcterms:W3CDTF">2024-05-07T12:20:04Z</dcterms:modified>
</cp:coreProperties>
</file>