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978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056C-DC04-4AA9-95C9-D5D35606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4" y="4580312"/>
            <a:ext cx="11971712" cy="1043247"/>
          </a:xfrm>
        </p:spPr>
        <p:txBody>
          <a:bodyPr anchor="b"/>
          <a:lstStyle>
            <a:lvl1pPr algn="l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76C8A-E7B5-4AE4-A3E3-2C1589A79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44" y="5705158"/>
            <a:ext cx="11971712" cy="10432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1BFB-812F-49DC-8086-7211DA9B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1C20A-C9E9-42A8-9F84-4D4C8D229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4E767-7260-4FAC-8EE3-62991B6B3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B7C00-9F9F-4704-8F4E-F0A209D58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B7F2-E885-460F-95F0-740FC67A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B45B-F944-4C3F-9E50-D98B33FF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44" y="1221970"/>
            <a:ext cx="11971712" cy="549950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9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ABC7-0739-46F7-9507-B8DDFAA0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6A64-B082-4584-8700-BFBAE4E8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5666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EB44-DDF7-458D-960F-0C6BB4C5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BE8BB-BD93-44ED-9FD1-07EDAB936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144" y="1284634"/>
            <a:ext cx="5909656" cy="543684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EBCD8-3748-407F-BD18-B95DB1F95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4634"/>
            <a:ext cx="5909656" cy="543684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E4B4-1464-43D9-AB3C-90A87F3E5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4" y="1269395"/>
            <a:ext cx="5887431" cy="5178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C9A1A-983A-4441-8929-86AD1DDD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144" y="1967664"/>
            <a:ext cx="5887431" cy="475381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8E47F-7F73-43FB-933C-D91F55976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395"/>
            <a:ext cx="5909656" cy="5178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C98E-93F0-4FCF-ADCA-5EBDD8AE8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7664"/>
            <a:ext cx="5887430" cy="475381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09B39A-1CEA-4D20-9522-A752D053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4" y="136526"/>
            <a:ext cx="11971712" cy="95244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4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6525-D0D8-42C1-BF7F-DA29C7DD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8A9F-66AF-4D47-ADD1-DF0D9612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6D2D-BA82-4C99-9433-AB498CEF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9604-64E3-491A-AD88-9FBC6A5F4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7834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3184-872D-4E58-A789-02B6854C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EAB77-25DF-457B-BDAC-9D7F39F02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68EDA-BB0F-4EAB-90CC-AD14E9978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8935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AA808-96BD-43FF-8843-A6BB971D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4" y="136526"/>
            <a:ext cx="11971712" cy="95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64B1-429D-4A1F-99C3-2F7273E1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44" y="1221970"/>
            <a:ext cx="11971712" cy="5499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6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pm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columbia.edu/~hgs/audio/44.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p3moQHn9C7O4jxWFybgsprsrNskvfB16?usp=shari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EEE27198-74CF-421D-B63F-207C62242ABB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050" name="Picture 2" descr="The Basics of Sound Synthesis — Pro Audio Files">
              <a:extLst>
                <a:ext uri="{FF2B5EF4-FFF2-40B4-BE49-F238E27FC236}">
                  <a16:creationId xmlns:a16="http://schemas.microsoft.com/office/drawing/2014/main" id="{EF10C00F-F511-442C-8613-C6AD94601B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6"/>
            <a:stretch/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A151EFD-1FDC-468F-8875-64D0FABA58D6}"/>
                </a:ext>
              </a:extLst>
            </p:cNvPr>
            <p:cNvSpPr/>
            <p:nvPr/>
          </p:nvSpPr>
          <p:spPr>
            <a:xfrm>
              <a:off x="0" y="2895600"/>
              <a:ext cx="12192000" cy="396240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48000">
                  <a:schemeClr val="tx1"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8BF47D3-01AA-48E8-95F5-8A2A52AD5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4" y="2997200"/>
            <a:ext cx="11971712" cy="2626359"/>
          </a:xfrm>
        </p:spPr>
        <p:txBody>
          <a:bodyPr>
            <a:normAutofit/>
          </a:bodyPr>
          <a:lstStyle/>
          <a:p>
            <a:r>
              <a:rPr lang="en-US" altLang="ko-KR" sz="8800" dirty="0">
                <a:solidFill>
                  <a:schemeClr val="bg1"/>
                </a:solidFill>
              </a:rPr>
              <a:t>Basic Sound</a:t>
            </a:r>
            <a:r>
              <a:rPr lang="ko-KR" altLang="en-US" sz="8800" dirty="0">
                <a:solidFill>
                  <a:schemeClr val="bg1"/>
                </a:solidFill>
              </a:rPr>
              <a:t> </a:t>
            </a:r>
            <a:r>
              <a:rPr lang="en-US" altLang="ko-KR" sz="8800" dirty="0">
                <a:solidFill>
                  <a:schemeClr val="bg1"/>
                </a:solidFill>
              </a:rPr>
              <a:t>Synthesis</a:t>
            </a:r>
            <a:endParaRPr lang="ko-KR" altLang="en-US" sz="8800" dirty="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D2CE407-D308-49EA-AF01-332BA791D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ko-KR" sz="3600" dirty="0">
                <a:solidFill>
                  <a:schemeClr val="bg2"/>
                </a:solidFill>
              </a:rPr>
              <a:t>#</a:t>
            </a:r>
            <a:r>
              <a:rPr lang="en-US" altLang="ko-KR" sz="3600" dirty="0" err="1">
                <a:solidFill>
                  <a:schemeClr val="bg2"/>
                </a:solidFill>
              </a:rPr>
              <a:t>study_sound</a:t>
            </a:r>
            <a:endParaRPr lang="ko-KR" alt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3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F5B9FD-4DA9-4F1E-B2B0-B3BFD9EF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sound?</a:t>
            </a:r>
            <a:endParaRPr lang="ko-KR" altLang="en-US" dirty="0"/>
          </a:p>
        </p:txBody>
      </p:sp>
      <p:pic>
        <p:nvPicPr>
          <p:cNvPr id="1026" name="Picture 2" descr="What is Sound? | Soundproofing Company">
            <a:extLst>
              <a:ext uri="{FF2B5EF4-FFF2-40B4-BE49-F238E27FC236}">
                <a16:creationId xmlns:a16="http://schemas.microsoft.com/office/drawing/2014/main" id="{581C0A20-DADD-4EB2-81A9-829F3F6E3A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90675"/>
            <a:ext cx="1000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B6027-000F-4832-AF9D-4DA2114D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sound waves are generated electronically?</a:t>
            </a:r>
            <a:endParaRPr lang="ko-KR" altLang="en-US" dirty="0"/>
          </a:p>
        </p:txBody>
      </p:sp>
      <p:pic>
        <p:nvPicPr>
          <p:cNvPr id="3076" name="Picture 4" descr="How a Speaker Works - dummies">
            <a:extLst>
              <a:ext uri="{FF2B5EF4-FFF2-40B4-BE49-F238E27FC236}">
                <a16:creationId xmlns:a16="http://schemas.microsoft.com/office/drawing/2014/main" id="{3B2E0E87-21FE-4D28-95F1-62D45430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714500"/>
            <a:ext cx="4162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's going to be the next breakthrough in speaker technology? - Quora">
            <a:extLst>
              <a:ext uri="{FF2B5EF4-FFF2-40B4-BE49-F238E27FC236}">
                <a16:creationId xmlns:a16="http://schemas.microsoft.com/office/drawing/2014/main" id="{3AF1D983-AAE8-44FF-9649-351EB381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714500"/>
            <a:ext cx="4648821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4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A2517C-731A-4BF1-A389-92541DF4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humans hear sound waves?</a:t>
            </a:r>
            <a:endParaRPr lang="ko-KR" altLang="en-US" dirty="0"/>
          </a:p>
        </p:txBody>
      </p:sp>
      <p:pic>
        <p:nvPicPr>
          <p:cNvPr id="4098" name="Picture 2" descr="How We Hear - Aldershot Audiology">
            <a:extLst>
              <a:ext uri="{FF2B5EF4-FFF2-40B4-BE49-F238E27FC236}">
                <a16:creationId xmlns:a16="http://schemas.microsoft.com/office/drawing/2014/main" id="{9D44DF3B-C34B-4EED-A3F0-C1CB67A6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8" y="911168"/>
            <a:ext cx="4466228" cy="33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qual-loudness contour - Wikipedia">
            <a:extLst>
              <a:ext uri="{FF2B5EF4-FFF2-40B4-BE49-F238E27FC236}">
                <a16:creationId xmlns:a16="http://schemas.microsoft.com/office/drawing/2014/main" id="{865CB8CF-A3C5-49C3-9992-822E2E5B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71" y="3909850"/>
            <a:ext cx="3132729" cy="28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E4B9F8-55EF-4877-9EE7-13CD91676E7B}"/>
              </a:ext>
            </a:extLst>
          </p:cNvPr>
          <p:cNvGrpSpPr/>
          <p:nvPr/>
        </p:nvGrpSpPr>
        <p:grpSpPr>
          <a:xfrm>
            <a:off x="5083564" y="1249425"/>
            <a:ext cx="6614363" cy="4066237"/>
            <a:chOff x="5083564" y="1625600"/>
            <a:chExt cx="6614363" cy="406623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F0622C2-F1E9-499F-AFF3-B901A57E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564" y="2127862"/>
              <a:ext cx="6614363" cy="35639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234656-D637-43C3-9BCD-775A4A666A4C}"/>
                </a:ext>
              </a:extLst>
            </p:cNvPr>
            <p:cNvSpPr txBox="1"/>
            <p:nvPr/>
          </p:nvSpPr>
          <p:spPr>
            <a:xfrm>
              <a:off x="7282909" y="1625600"/>
              <a:ext cx="2215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“Cochlear tonotopy”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490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39C2C-129E-4BC7-8A9E-71430D73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does digital audio work?</a:t>
            </a:r>
            <a:endParaRPr lang="ko-KR" altLang="en-US" dirty="0"/>
          </a:p>
        </p:txBody>
      </p:sp>
      <p:pic>
        <p:nvPicPr>
          <p:cNvPr id="5122" name="Picture 2" descr="https://upload.wikimedia.org/wikipedia/commons/thumb/2/21/4-bit-linear-PCM.svg/300px-4-bit-linear-PCM.svg.png">
            <a:extLst>
              <a:ext uri="{FF2B5EF4-FFF2-40B4-BE49-F238E27FC236}">
                <a16:creationId xmlns:a16="http://schemas.microsoft.com/office/drawing/2014/main" id="{E427482B-2C13-46EA-B523-5C2367EF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51" y="1553368"/>
            <a:ext cx="4290484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A28FA-B10E-4287-80A4-9F9811DFF684}"/>
              </a:ext>
            </a:extLst>
          </p:cNvPr>
          <p:cNvSpPr txBox="1"/>
          <p:nvPr/>
        </p:nvSpPr>
        <p:spPr>
          <a:xfrm>
            <a:off x="3561849" y="4752865"/>
            <a:ext cx="26853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Sampling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– temporal discretization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EB9AB-6BA7-4F6B-9752-E1B441571DBA}"/>
              </a:ext>
            </a:extLst>
          </p:cNvPr>
          <p:cNvSpPr txBox="1"/>
          <p:nvPr/>
        </p:nvSpPr>
        <p:spPr>
          <a:xfrm>
            <a:off x="336062" y="1423767"/>
            <a:ext cx="30828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dirty="0"/>
              <a:t>Quantization</a:t>
            </a:r>
            <a:r>
              <a:rPr lang="en-US" altLang="ko-KR" dirty="0"/>
              <a:t> </a:t>
            </a:r>
          </a:p>
          <a:p>
            <a:pPr algn="r"/>
            <a:r>
              <a:rPr lang="en-US" altLang="ko-KR" dirty="0"/>
              <a:t>–  </a:t>
            </a:r>
            <a:r>
              <a:rPr lang="en-US" altLang="ko-KR" dirty="0" err="1"/>
              <a:t>amplitudinal</a:t>
            </a:r>
            <a:r>
              <a:rPr lang="en-US" altLang="ko-KR" dirty="0"/>
              <a:t> discretization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FF204-592A-4CD2-AD3A-3ACA6D637627}"/>
              </a:ext>
            </a:extLst>
          </p:cNvPr>
          <p:cNvSpPr txBox="1"/>
          <p:nvPr/>
        </p:nvSpPr>
        <p:spPr>
          <a:xfrm>
            <a:off x="1041318" y="2959267"/>
            <a:ext cx="2377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Example: 4-bit</a:t>
            </a:r>
          </a:p>
          <a:p>
            <a:pPr algn="r"/>
            <a:r>
              <a:rPr lang="en-US" altLang="ko-KR" dirty="0"/>
              <a:t>CDs: 16-bit</a:t>
            </a:r>
          </a:p>
          <a:p>
            <a:pPr algn="r"/>
            <a:r>
              <a:rPr lang="en-US" altLang="ko-KR" dirty="0"/>
              <a:t>HiFi streaming: 24-bit</a:t>
            </a:r>
          </a:p>
          <a:p>
            <a:pPr algn="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D64FC-B779-4079-97FD-BA24174CF4D0}"/>
              </a:ext>
            </a:extLst>
          </p:cNvPr>
          <p:cNvSpPr txBox="1"/>
          <p:nvPr/>
        </p:nvSpPr>
        <p:spPr>
          <a:xfrm>
            <a:off x="4746872" y="5657671"/>
            <a:ext cx="2711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Nyquist limit:    40 kHz</a:t>
            </a:r>
          </a:p>
          <a:p>
            <a:pPr algn="r"/>
            <a:r>
              <a:rPr lang="en-US" altLang="ko-KR" dirty="0"/>
              <a:t>CDs: 44.1 kHz</a:t>
            </a:r>
          </a:p>
          <a:p>
            <a:pPr algn="r"/>
            <a:r>
              <a:rPr lang="en-US" altLang="ko-KR" dirty="0"/>
              <a:t>HiFi streaming:  192 kHz</a:t>
            </a:r>
          </a:p>
          <a:p>
            <a:pPr algn="r"/>
            <a:endParaRPr lang="ko-KR" altLang="en-US" dirty="0"/>
          </a:p>
        </p:txBody>
      </p:sp>
      <p:pic>
        <p:nvPicPr>
          <p:cNvPr id="5126" name="Picture 6" descr="Increasing bit-depth resolution.png">
            <a:extLst>
              <a:ext uri="{FF2B5EF4-FFF2-40B4-BE49-F238E27FC236}">
                <a16:creationId xmlns:a16="http://schemas.microsoft.com/office/drawing/2014/main" id="{A5AD42AA-69D0-4CDA-AF69-4AF0EE24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42" y="612747"/>
            <a:ext cx="4021096" cy="2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B2DA6-DFC1-402E-8DE0-9CC19C36FC35}"/>
              </a:ext>
            </a:extLst>
          </p:cNvPr>
          <p:cNvSpPr txBox="1"/>
          <p:nvPr/>
        </p:nvSpPr>
        <p:spPr>
          <a:xfrm flipH="1">
            <a:off x="7834842" y="606058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Why 44.1 kHz?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273BD-B10D-4B1B-9E84-302B0A7A2554}"/>
              </a:ext>
            </a:extLst>
          </p:cNvPr>
          <p:cNvSpPr txBox="1"/>
          <p:nvPr/>
        </p:nvSpPr>
        <p:spPr>
          <a:xfrm>
            <a:off x="7834842" y="2959267"/>
            <a:ext cx="24416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Bit rate</a:t>
            </a:r>
            <a:endParaRPr lang="en-US" altLang="ko-KR" dirty="0"/>
          </a:p>
          <a:p>
            <a:r>
              <a:rPr lang="en-US" altLang="ko-KR" dirty="0"/>
              <a:t>– total bits per second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A43F5-DD87-4162-BBDB-C74183CCDC39}"/>
              </a:ext>
            </a:extLst>
          </p:cNvPr>
          <p:cNvSpPr txBox="1"/>
          <p:nvPr/>
        </p:nvSpPr>
        <p:spPr>
          <a:xfrm>
            <a:off x="8665133" y="3917613"/>
            <a:ext cx="2146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CDs:</a:t>
            </a:r>
            <a:r>
              <a:rPr lang="ko-KR" altLang="en-US" dirty="0"/>
              <a:t> </a:t>
            </a:r>
            <a:endParaRPr lang="en-US" altLang="ko-KR" dirty="0"/>
          </a:p>
          <a:p>
            <a:pPr algn="r"/>
            <a:r>
              <a:rPr lang="en-US" altLang="ko-KR" dirty="0"/>
              <a:t>16 bits/sample</a:t>
            </a:r>
          </a:p>
          <a:p>
            <a:pPr algn="r"/>
            <a:r>
              <a:rPr lang="en-US" altLang="ko-KR" dirty="0"/>
              <a:t> * 44100 samples/s</a:t>
            </a:r>
          </a:p>
          <a:p>
            <a:pPr algn="r"/>
            <a:r>
              <a:rPr lang="en-US" altLang="ko-KR" dirty="0"/>
              <a:t>* 2 channels (L/R)</a:t>
            </a:r>
          </a:p>
          <a:p>
            <a:pPr algn="r"/>
            <a:r>
              <a:rPr lang="en-US" altLang="ko-KR" dirty="0"/>
              <a:t>= 1.4112 Mbps</a:t>
            </a:r>
          </a:p>
        </p:txBody>
      </p:sp>
    </p:spTree>
    <p:extLst>
      <p:ext uri="{BB962C8B-B14F-4D97-AF65-F5344CB8AC3E}">
        <p14:creationId xmlns:p14="http://schemas.microsoft.com/office/powerpoint/2010/main" val="12290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8569DD-9617-4656-A735-BCB41C10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Nyquist-Shannon sampling theorem</a:t>
            </a:r>
            <a:endParaRPr lang="ko-KR" altLang="en-US" dirty="0"/>
          </a:p>
        </p:txBody>
      </p:sp>
      <p:pic>
        <p:nvPicPr>
          <p:cNvPr id="3" name="Picture 4" descr="undefined">
            <a:extLst>
              <a:ext uri="{FF2B5EF4-FFF2-40B4-BE49-F238E27FC236}">
                <a16:creationId xmlns:a16="http://schemas.microsoft.com/office/drawing/2014/main" id="{59D8267E-2DC0-444B-9D7F-FD5457324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5" y="2771618"/>
            <a:ext cx="7615250" cy="24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3C39A-0205-4AE9-A40A-1C5510FB048F}"/>
              </a:ext>
            </a:extLst>
          </p:cNvPr>
          <p:cNvSpPr txBox="1"/>
          <p:nvPr/>
        </p:nvSpPr>
        <p:spPr>
          <a:xfrm>
            <a:off x="1360338" y="1156381"/>
            <a:ext cx="76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“Sampling rate must be 2x of the original signal for a lossless recovery without aliasing”</a:t>
            </a:r>
          </a:p>
        </p:txBody>
      </p:sp>
      <p:pic>
        <p:nvPicPr>
          <p:cNvPr id="6146" name="Picture 2" descr="Aliasing - NI">
            <a:extLst>
              <a:ext uri="{FF2B5EF4-FFF2-40B4-BE49-F238E27FC236}">
                <a16:creationId xmlns:a16="http://schemas.microsoft.com/office/drawing/2014/main" id="{5151D547-680F-4606-A84A-55B073DC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86" y="2584637"/>
            <a:ext cx="2933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244478-7C88-45FE-BE99-B28BE568D20A}"/>
              </a:ext>
            </a:extLst>
          </p:cNvPr>
          <p:cNvGrpSpPr/>
          <p:nvPr/>
        </p:nvGrpSpPr>
        <p:grpSpPr>
          <a:xfrm>
            <a:off x="8416945" y="4444355"/>
            <a:ext cx="3276443" cy="1915539"/>
            <a:chOff x="8289864" y="4356099"/>
            <a:chExt cx="3546243" cy="2073275"/>
          </a:xfrm>
        </p:grpSpPr>
        <p:pic>
          <p:nvPicPr>
            <p:cNvPr id="6150" name="Picture 6" descr="Fig 1b">
              <a:extLst>
                <a:ext uri="{FF2B5EF4-FFF2-40B4-BE49-F238E27FC236}">
                  <a16:creationId xmlns:a16="http://schemas.microsoft.com/office/drawing/2014/main" id="{245A9D4E-121B-478E-A658-EDE546279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4345" y="4356099"/>
              <a:ext cx="1701762" cy="207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Fig 1a">
              <a:extLst>
                <a:ext uri="{FF2B5EF4-FFF2-40B4-BE49-F238E27FC236}">
                  <a16:creationId xmlns:a16="http://schemas.microsoft.com/office/drawing/2014/main" id="{1EBA18CE-B159-41FC-925B-CA0500B9A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864" y="4356101"/>
              <a:ext cx="1701762" cy="20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408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2A550A-9EC0-4035-86D7-7E979B5E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Fourier transform</a:t>
            </a:r>
            <a:endParaRPr lang="ko-KR" altLang="en-US" dirty="0"/>
          </a:p>
        </p:txBody>
      </p:sp>
      <p:pic>
        <p:nvPicPr>
          <p:cNvPr id="7172" name="Picture 4" descr="Denoising Data with Fast Fourier Transform | by Kinder Chen | Medium">
            <a:extLst>
              <a:ext uri="{FF2B5EF4-FFF2-40B4-BE49-F238E27FC236}">
                <a16:creationId xmlns:a16="http://schemas.microsoft.com/office/drawing/2014/main" id="{64388612-CC1C-4F0E-898C-7E5790FC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45606"/>
            <a:ext cx="8648700" cy="48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5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33024-536C-41E2-88BC-51A3BC1D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Short-time Fourier transform</a:t>
            </a:r>
            <a:endParaRPr lang="ko-KR" altLang="en-US" dirty="0"/>
          </a:p>
        </p:txBody>
      </p:sp>
      <p:pic>
        <p:nvPicPr>
          <p:cNvPr id="8198" name="Picture 6" descr="undefined">
            <a:extLst>
              <a:ext uri="{FF2B5EF4-FFF2-40B4-BE49-F238E27FC236}">
                <a16:creationId xmlns:a16="http://schemas.microsoft.com/office/drawing/2014/main" id="{9771662D-3729-40AA-84AC-A3F0C378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86" y="1379446"/>
            <a:ext cx="61341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63B9D-1A0D-4C7E-B00F-1B2F325ECD5F}"/>
              </a:ext>
            </a:extLst>
          </p:cNvPr>
          <p:cNvSpPr txBox="1"/>
          <p:nvPr/>
        </p:nvSpPr>
        <p:spPr>
          <a:xfrm>
            <a:off x="5997457" y="5047667"/>
            <a:ext cx="5076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Gabor limit</a:t>
            </a:r>
            <a:endParaRPr lang="en-US" altLang="ko-KR" dirty="0"/>
          </a:p>
          <a:p>
            <a:r>
              <a:rPr lang="en-US" altLang="ko-KR" dirty="0"/>
              <a:t>“Can’t have both high time/frequency resolution”</a:t>
            </a:r>
          </a:p>
        </p:txBody>
      </p:sp>
      <p:pic>
        <p:nvPicPr>
          <p:cNvPr id="8200" name="Picture 8" descr="https://upload.wikimedia.org/wikipedia/commons/thumb/9/97/STFT_-_windows-en.svg/400px-STFT_-_windows-en.svg.png">
            <a:extLst>
              <a:ext uri="{FF2B5EF4-FFF2-40B4-BE49-F238E27FC236}">
                <a16:creationId xmlns:a16="http://schemas.microsoft.com/office/drawing/2014/main" id="{D665BF30-DFF4-4BE8-8782-251C16FF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36" y="4878479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02BB3E-400F-439C-92DB-834E051A7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1" y="1656340"/>
            <a:ext cx="4416425" cy="26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017A8E-5E3F-4359-9768-64D9F76E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 it yourself!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11BCEE9-8877-4423-ACBF-899291A4D809}"/>
              </a:ext>
            </a:extLst>
          </p:cNvPr>
          <p:cNvSpPr/>
          <p:nvPr/>
        </p:nvSpPr>
        <p:spPr>
          <a:xfrm>
            <a:off x="3048000" y="342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hlinkClick r:id="rId2"/>
              </a:rPr>
              <a:t>https://colab.research.google.com/drive/1p3moQHn9C7O4jxWFybgsprsrNskvfB16?usp=sharing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7030347"/>
      </p:ext>
    </p:extLst>
  </p:cSld>
  <p:clrMapOvr>
    <a:masterClrMapping/>
  </p:clrMapOvr>
</p:sld>
</file>

<file path=ppt/theme/theme1.xml><?xml version="1.0" encoding="utf-8"?>
<a:theme xmlns:a="http://schemas.openxmlformats.org/drawingml/2006/main" name="(WIP) PatchMatch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C000"/>
      </a:accent2>
      <a:accent3>
        <a:srgbClr val="FFFF00"/>
      </a:accent3>
      <a:accent4>
        <a:srgbClr val="92D050"/>
      </a:accent4>
      <a:accent5>
        <a:srgbClr val="00B05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Noto Sans CJK KR Regular"/>
        <a:cs typeface=""/>
      </a:majorFont>
      <a:minorFont>
        <a:latin typeface="Arial"/>
        <a:ea typeface="Noto Sans CJK KR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unsooCompactTemplateNoFooter" id="{CCC6F7EC-1B95-47AD-B6EE-FAA54AC1F0EC}" vid="{EC043716-F11A-4A12-B868-2CDA52E525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(WIP) PatchMatch</Template>
  <TotalTime>83</TotalTime>
  <Words>158</Words>
  <Application>Microsoft Office PowerPoint</Application>
  <PresentationFormat>와이드스크린</PresentationFormat>
  <Paragraphs>33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Noto Sans CJK KR Regular</vt:lpstr>
      <vt:lpstr>Arial</vt:lpstr>
      <vt:lpstr>(WIP) PatchMatch</vt:lpstr>
      <vt:lpstr>Basic Sound Synthesis</vt:lpstr>
      <vt:lpstr>What is sound?</vt:lpstr>
      <vt:lpstr>How sound waves are generated electronically?</vt:lpstr>
      <vt:lpstr>How humans hear sound waves?</vt:lpstr>
      <vt:lpstr>How does digital audio work?</vt:lpstr>
      <vt:lpstr>Nyquist-Shannon sampling theorem</vt:lpstr>
      <vt:lpstr>Fourier transform</vt:lpstr>
      <vt:lpstr>Short-time Fourier transform</vt:lpstr>
      <vt:lpstr>Do it yourself!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Sound Synthesis</dc:title>
  <dc:creator>marionette</dc:creator>
  <cp:lastModifiedBy>marionette</cp:lastModifiedBy>
  <cp:revision>10</cp:revision>
  <dcterms:created xsi:type="dcterms:W3CDTF">2024-05-26T06:43:49Z</dcterms:created>
  <dcterms:modified xsi:type="dcterms:W3CDTF">2024-05-26T08:07:27Z</dcterms:modified>
</cp:coreProperties>
</file>