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6" r:id="rId6"/>
    <p:sldId id="259" r:id="rId7"/>
    <p:sldId id="260" r:id="rId8"/>
    <p:sldId id="269" r:id="rId9"/>
    <p:sldId id="268" r:id="rId10"/>
    <p:sldId id="270" r:id="rId11"/>
    <p:sldId id="271" r:id="rId12"/>
    <p:sldId id="267" r:id="rId13"/>
    <p:sldId id="262" r:id="rId14"/>
    <p:sldId id="273" r:id="rId15"/>
    <p:sldId id="274" r:id="rId16"/>
    <p:sldId id="263" r:id="rId17"/>
    <p:sldId id="264" r:id="rId18"/>
    <p:sldId id="272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6T18:35:54.224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0,'925'0,"-903"0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6T18:38:06.9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2,'100'-2,"108"5,-138 9,-51-8,0 0,27 1,70-7,51 4,-98 11,-51-9,1 0,29 1,362-6,-388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6T18:38:09.6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0,'1156'0,"-1134"0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486D4E-CA6B-0212-E88F-612C9020D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148322D-3EBD-8037-AC0C-75994AE2C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40DFC78-31C9-C8CD-2E1E-01ABA98F0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046B-D7C7-4333-B1B3-171E9CB79A99}" type="datetimeFigureOut">
              <a:rPr lang="ko-KR" altLang="en-US" smtClean="0"/>
              <a:t>2024-05-17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9A4775C-A919-251A-83C9-C01811C1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B25085B-0778-1A3D-C787-DDC79063A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5827-3E95-4FBA-8483-9605186340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52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46EF00-B8A5-97EE-4687-493A637F9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5FEB2D4-3528-5862-2E17-DEF848A14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B2C3DB-88F0-6E63-B686-9866CC60D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046B-D7C7-4333-B1B3-171E9CB79A99}" type="datetimeFigureOut">
              <a:rPr lang="ko-KR" altLang="en-US" smtClean="0"/>
              <a:t>2024-05-17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8731463-C049-FD17-D389-2ED5D924A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9BE0E38-03A2-FAEA-5B88-3FEA8137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5827-3E95-4FBA-8483-9605186340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594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2036569-0FED-EE24-DD7A-A17FFD11D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0F4EF26-37CD-74AC-A9A1-B62AAB5ED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3CC15A0-881F-F2FA-5B33-E815571A1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046B-D7C7-4333-B1B3-171E9CB79A99}" type="datetimeFigureOut">
              <a:rPr lang="ko-KR" altLang="en-US" smtClean="0"/>
              <a:t>2024-05-17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5AA6765-1251-418F-6C05-F76CBC6F4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1D89EFD-741D-E5EE-B143-1C8A9C522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5827-3E95-4FBA-8483-9605186340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3617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1963B9-B5E0-197E-2256-99AA44163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81FB297-9900-B63E-4A9D-670D88B55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CCCD90-049D-06FC-DF0D-E8159D95B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046B-D7C7-4333-B1B3-171E9CB79A99}" type="datetimeFigureOut">
              <a:rPr lang="ko-KR" altLang="en-US" smtClean="0"/>
              <a:t>2024-05-17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BAD05A1-2884-76A2-F3B7-71DA1F30F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481109-5682-7A12-17F4-F4BC8EF2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5827-3E95-4FBA-8483-9605186340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8965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5B5E32-2A94-EA2B-368D-33F357A82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71C7230-3F10-B547-5034-CBA3C5239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356EE1-1D7C-D6BC-37A2-C063913D5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046B-D7C7-4333-B1B3-171E9CB79A99}" type="datetimeFigureOut">
              <a:rPr lang="ko-KR" altLang="en-US" smtClean="0"/>
              <a:t>2024-05-17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6FB48BF-B364-3A79-A294-23F2C5C8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06A5341-1D5A-8F43-A53C-A9714972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5827-3E95-4FBA-8483-9605186340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0251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F51CBE-9A27-A044-5FE9-7271D54F5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E5002E3-E99B-959D-CCBD-BFE45157BF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2B353FD-E745-CA75-FA67-54D686002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F657612-1300-5D7E-B159-96FE3E854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046B-D7C7-4333-B1B3-171E9CB79A99}" type="datetimeFigureOut">
              <a:rPr lang="ko-KR" altLang="en-US" smtClean="0"/>
              <a:t>2024-05-17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C7811D7-BAD0-E3F1-139A-4A38C83AA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F5B5E91-A26C-5DA9-B8F2-BD6FEF2D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5827-3E95-4FBA-8483-9605186340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684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3AE91F-81B2-25F5-05F9-9ECB12913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312EF36-79B7-2C5A-87B7-9242C3E5D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D007750-6098-89C2-A404-F8520773E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F514ABD-5B22-0DB7-1693-73843CE69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3C67E72-48C2-3EF5-7543-83849B928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0753CC7-929E-E710-4F9A-36980A2C4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046B-D7C7-4333-B1B3-171E9CB79A99}" type="datetimeFigureOut">
              <a:rPr lang="ko-KR" altLang="en-US" smtClean="0"/>
              <a:t>2024-05-17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5E6ADCB-3D54-A64D-574F-DD81C252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839F014-BC82-8E47-ABFB-B81B774F6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5827-3E95-4FBA-8483-9605186340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3108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044501-86A0-57C5-3358-3A754A188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6645D6B-206F-EBDC-CC3A-420111D58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046B-D7C7-4333-B1B3-171E9CB79A99}" type="datetimeFigureOut">
              <a:rPr lang="ko-KR" altLang="en-US" smtClean="0"/>
              <a:t>2024-05-17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C22B792-A682-3C96-7CA1-C99AD105E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EDC55D0-9334-D2FE-74F1-7575140A5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5827-3E95-4FBA-8483-9605186340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189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0A897D9-F57E-7188-BD2D-CDCA89B8B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046B-D7C7-4333-B1B3-171E9CB79A99}" type="datetimeFigureOut">
              <a:rPr lang="ko-KR" altLang="en-US" smtClean="0"/>
              <a:t>2024-05-17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CEB93AC-72DD-06CC-2B24-192AF9B35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2858BE1-7807-9CB6-BB6A-4B14E47DB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5827-3E95-4FBA-8483-9605186340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44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E41607-8B34-8EFD-AFF3-B990591D6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416F74B-807F-C200-74DE-AD55584DB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A9E1D43-A7D6-F26F-737E-D973C1C19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9C8A019-FD78-0614-C118-BB8F1F27F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046B-D7C7-4333-B1B3-171E9CB79A99}" type="datetimeFigureOut">
              <a:rPr lang="ko-KR" altLang="en-US" smtClean="0"/>
              <a:t>2024-05-17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1951FD1-9107-E77D-C7D0-635091C7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AADB002-C580-AF59-A8B3-CB4F3E2AD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5827-3E95-4FBA-8483-9605186340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618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F8C218-78B6-3077-2879-FABF4C0EC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2789CEE-BB57-274E-A02F-A856B286F4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8CFF97-089D-9764-5239-ABD0DB8A3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643B15A-04C2-F327-3EEB-BB02C4E7D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046B-D7C7-4333-B1B3-171E9CB79A99}" type="datetimeFigureOut">
              <a:rPr lang="ko-KR" altLang="en-US" smtClean="0"/>
              <a:t>2024-05-17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0DAE3E7-6A31-E0A1-C643-19DC4E1D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29C6C5E-C428-2822-53D2-5C3F7C405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5827-3E95-4FBA-8483-9605186340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007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6DDFBD0-ED6A-EE4B-099F-0C694B07E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3AEB483-2BC9-B96A-CC4F-FCCE092DF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02FB8CC-4055-7918-2F5A-17F3BA9BE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91046B-D7C7-4333-B1B3-171E9CB79A99}" type="datetimeFigureOut">
              <a:rPr lang="ko-KR" altLang="en-US" smtClean="0"/>
              <a:t>2024-05-17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8840C82-FCBC-30F1-7278-4F4759C1E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570C3C8-A662-39FE-1C01-9A6E9B353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985827-3E95-4FBA-8483-9605186340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431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847D7AB1-47D7-E9C4-7517-0E77FF0F14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17623"/>
            <a:ext cx="12192000" cy="6840377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483C374-C863-3110-739C-F79BFE357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6365" y="2917111"/>
            <a:ext cx="9144000" cy="1041400"/>
          </a:xfrm>
        </p:spPr>
        <p:txBody>
          <a:bodyPr>
            <a:noAutofit/>
          </a:bodyPr>
          <a:lstStyle/>
          <a:p>
            <a:r>
              <a:rPr lang="ko-KR" altLang="en-US" dirty="0"/>
              <a:t>공군 입대</a:t>
            </a:r>
            <a:br>
              <a:rPr lang="en-US" altLang="ko-KR" dirty="0"/>
            </a:br>
            <a:r>
              <a:rPr lang="en-US" altLang="ko-KR" sz="1400" dirty="0"/>
              <a:t>(</a:t>
            </a:r>
            <a:r>
              <a:rPr lang="ko-KR" altLang="en-US" sz="1400" dirty="0"/>
              <a:t>군대 편하게 </a:t>
            </a:r>
            <a:r>
              <a:rPr lang="ko-KR" altLang="en-US" sz="1400" dirty="0" err="1"/>
              <a:t>가는법</a:t>
            </a:r>
            <a:r>
              <a:rPr lang="en-US" altLang="ko-KR" sz="1400" dirty="0"/>
              <a:t>)</a:t>
            </a:r>
            <a:endParaRPr lang="ko-KR" altLang="en-US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9C8E9-361F-19FE-8FB2-50189C553B55}"/>
              </a:ext>
            </a:extLst>
          </p:cNvPr>
          <p:cNvSpPr txBox="1"/>
          <p:nvPr/>
        </p:nvSpPr>
        <p:spPr>
          <a:xfrm>
            <a:off x="8617527" y="4267200"/>
            <a:ext cx="232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20’ </a:t>
            </a:r>
            <a:r>
              <a:rPr lang="ko-KR" altLang="en-US" dirty="0"/>
              <a:t>장한결</a:t>
            </a:r>
            <a:r>
              <a:rPr lang="en-US" altLang="ko-KR" dirty="0"/>
              <a:t>(@</a:t>
            </a:r>
            <a:r>
              <a:rPr lang="ko-KR" altLang="en-US" dirty="0"/>
              <a:t>한겨울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1054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7C4647-5ED4-AF5A-2155-1B73DB22C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가산점 </a:t>
            </a:r>
            <a:r>
              <a:rPr lang="en-US" altLang="ko-KR" dirty="0"/>
              <a:t>(</a:t>
            </a:r>
            <a:r>
              <a:rPr lang="ko-KR" altLang="en-US" dirty="0"/>
              <a:t>최대 </a:t>
            </a:r>
            <a:r>
              <a:rPr lang="en-US" altLang="ko-KR" dirty="0"/>
              <a:t>+15</a:t>
            </a:r>
            <a:r>
              <a:rPr lang="ko-KR" altLang="en-US" dirty="0"/>
              <a:t>점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D480EC5-524D-1088-BFB7-D204B0B78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bg2">
                    <a:lumMod val="50000"/>
                  </a:schemeClr>
                </a:solidFill>
              </a:rPr>
              <a:t>다자녀 가산점 </a:t>
            </a: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: +4(3</a:t>
            </a:r>
            <a:r>
              <a:rPr lang="ko-KR" altLang="en-US" dirty="0">
                <a:solidFill>
                  <a:schemeClr val="bg2">
                    <a:lumMod val="50000"/>
                  </a:schemeClr>
                </a:solidFill>
              </a:rPr>
              <a:t>인</a:t>
            </a: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), +2(2</a:t>
            </a:r>
            <a:r>
              <a:rPr lang="ko-KR" altLang="en-US" dirty="0">
                <a:solidFill>
                  <a:schemeClr val="bg2">
                    <a:lumMod val="50000"/>
                  </a:schemeClr>
                </a:solidFill>
              </a:rPr>
              <a:t>인</a:t>
            </a: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endParaRPr lang="en-US" altLang="ko-KR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ko-KR" altLang="en-US" dirty="0"/>
              <a:t>사회봉사 및 </a:t>
            </a:r>
            <a:r>
              <a:rPr lang="ko-KR" altLang="en-US" dirty="0">
                <a:highlight>
                  <a:srgbClr val="FFFF00"/>
                </a:highlight>
              </a:rPr>
              <a:t>헌혈 </a:t>
            </a:r>
            <a:r>
              <a:rPr lang="en-US" altLang="ko-KR" dirty="0">
                <a:highlight>
                  <a:srgbClr val="FFFF00"/>
                </a:highlight>
              </a:rPr>
              <a:t>: </a:t>
            </a:r>
            <a:r>
              <a:rPr lang="ko-KR" altLang="en-US" dirty="0">
                <a:highlight>
                  <a:srgbClr val="FFFF00"/>
                </a:highlight>
              </a:rPr>
              <a:t>최대 </a:t>
            </a:r>
            <a:r>
              <a:rPr lang="en-US" altLang="ko-KR" dirty="0">
                <a:highlight>
                  <a:srgbClr val="FFFF00"/>
                </a:highlight>
              </a:rPr>
              <a:t>8</a:t>
            </a:r>
            <a:r>
              <a:rPr lang="ko-KR" altLang="en-US" dirty="0">
                <a:highlight>
                  <a:srgbClr val="FFFF00"/>
                </a:highlight>
              </a:rPr>
              <a:t>점</a:t>
            </a:r>
            <a:r>
              <a:rPr lang="en-US" altLang="ko-KR" dirty="0"/>
              <a:t>(</a:t>
            </a:r>
            <a:r>
              <a:rPr lang="ko-KR" altLang="en-US" dirty="0"/>
              <a:t>사회봉사 </a:t>
            </a:r>
            <a:r>
              <a:rPr lang="en-US" altLang="ko-KR" dirty="0"/>
              <a:t>8</a:t>
            </a:r>
            <a:r>
              <a:rPr lang="ko-KR" altLang="en-US" dirty="0"/>
              <a:t>시간</a:t>
            </a:r>
            <a:r>
              <a:rPr lang="en-US" altLang="ko-KR" dirty="0"/>
              <a:t>/ </a:t>
            </a:r>
            <a:r>
              <a:rPr lang="ko-KR" altLang="en-US" dirty="0"/>
              <a:t>헌혈 </a:t>
            </a:r>
            <a:r>
              <a:rPr lang="en-US" altLang="ko-KR" dirty="0"/>
              <a:t>1</a:t>
            </a:r>
            <a:r>
              <a:rPr lang="ko-KR" altLang="en-US" dirty="0"/>
              <a:t>회당 </a:t>
            </a:r>
            <a:r>
              <a:rPr lang="en-US" altLang="ko-KR" dirty="0"/>
              <a:t>1</a:t>
            </a:r>
            <a:r>
              <a:rPr lang="ko-KR" altLang="en-US" dirty="0"/>
              <a:t>점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ko-KR" altLang="en-US" dirty="0" err="1"/>
              <a:t>병역진로설계</a:t>
            </a:r>
            <a:r>
              <a:rPr lang="ko-KR" altLang="en-US" dirty="0"/>
              <a:t> 군 추천특기 지원자 가산점 </a:t>
            </a:r>
            <a:r>
              <a:rPr lang="en-US" altLang="ko-KR" dirty="0"/>
              <a:t>: +1</a:t>
            </a:r>
          </a:p>
          <a:p>
            <a:pPr marL="0" indent="0">
              <a:buNone/>
            </a:pPr>
            <a:r>
              <a:rPr lang="en-US" altLang="ko-KR" sz="2000" dirty="0"/>
              <a:t>  (</a:t>
            </a:r>
            <a:r>
              <a:rPr lang="ko-KR" altLang="en-US" sz="2000" dirty="0"/>
              <a:t>인터넷 심리테스트 딸깍딸깍</a:t>
            </a:r>
            <a:r>
              <a:rPr lang="en-US" altLang="ko-KR" sz="2000" dirty="0"/>
              <a:t>)</a:t>
            </a:r>
          </a:p>
          <a:p>
            <a:pPr marL="0" indent="0">
              <a:buNone/>
            </a:pPr>
            <a:endParaRPr lang="en-US" altLang="ko-KR" sz="2000" dirty="0"/>
          </a:p>
          <a:p>
            <a:r>
              <a:rPr lang="ko-KR" altLang="en-US" sz="2000" dirty="0"/>
              <a:t>한국사 능력검정 시험 </a:t>
            </a:r>
            <a:r>
              <a:rPr lang="en-US" altLang="ko-KR" sz="2000" dirty="0"/>
              <a:t>: +2(1,2</a:t>
            </a:r>
            <a:r>
              <a:rPr lang="ko-KR" altLang="en-US" sz="2000" dirty="0"/>
              <a:t>급</a:t>
            </a:r>
            <a:r>
              <a:rPr lang="en-US" altLang="ko-KR" sz="2000" dirty="0"/>
              <a:t>), +1(3,4</a:t>
            </a:r>
            <a:r>
              <a:rPr lang="ko-KR" altLang="en-US" sz="2000" dirty="0"/>
              <a:t>급</a:t>
            </a:r>
            <a:r>
              <a:rPr lang="en-US" altLang="ko-KR" sz="2000" dirty="0"/>
              <a:t>)</a:t>
            </a:r>
          </a:p>
          <a:p>
            <a:r>
              <a:rPr lang="ko-KR" altLang="en-US" sz="2000" dirty="0"/>
              <a:t>한국어 능력검정 시험 </a:t>
            </a:r>
            <a:r>
              <a:rPr lang="en-US" altLang="ko-KR" sz="2000" dirty="0"/>
              <a:t>: +2(1,2</a:t>
            </a:r>
            <a:r>
              <a:rPr lang="ko-KR" altLang="en-US" sz="2000" dirty="0"/>
              <a:t>급</a:t>
            </a:r>
            <a:r>
              <a:rPr lang="en-US" altLang="ko-KR" sz="2000" dirty="0"/>
              <a:t>), +1(3,4</a:t>
            </a:r>
            <a:r>
              <a:rPr lang="ko-KR" altLang="en-US" sz="2000" dirty="0"/>
              <a:t>급</a:t>
            </a:r>
            <a:r>
              <a:rPr lang="en-US" altLang="ko-KR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4309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EFC8B4-A203-EFE9-CBAD-C65DF2B34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가산점 </a:t>
            </a:r>
            <a:r>
              <a:rPr lang="en-US" altLang="ko-KR" dirty="0"/>
              <a:t>(</a:t>
            </a:r>
            <a:r>
              <a:rPr lang="ko-KR" altLang="en-US" dirty="0"/>
              <a:t>최대 </a:t>
            </a:r>
            <a:r>
              <a:rPr lang="en-US" altLang="ko-KR" dirty="0"/>
              <a:t>15</a:t>
            </a:r>
            <a:r>
              <a:rPr lang="ko-KR" altLang="en-US" dirty="0"/>
              <a:t>점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06A4C0-4945-CFFA-DFF7-5D12B9083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영어 점수 </a:t>
            </a:r>
            <a:r>
              <a:rPr lang="en-US" altLang="ko-KR" dirty="0"/>
              <a:t>: + 1~2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A9F6B94-8028-5616-2669-CE0FD9FA9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082" y="3297383"/>
            <a:ext cx="8585334" cy="193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31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40C354-0EBD-457C-B155-2046BF26B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헌혈 </a:t>
            </a:r>
            <a:r>
              <a:rPr lang="en-US" altLang="ko-KR" sz="3200" dirty="0"/>
              <a:t>(8</a:t>
            </a:r>
            <a:r>
              <a:rPr lang="ko-KR" altLang="en-US" sz="3200" dirty="0"/>
              <a:t>번 </a:t>
            </a:r>
            <a:r>
              <a:rPr lang="ko-KR" altLang="en-US" sz="3200" dirty="0" err="1"/>
              <a:t>해야됨</a:t>
            </a:r>
            <a:r>
              <a:rPr lang="en-US" altLang="ko-KR" sz="3200" dirty="0"/>
              <a:t>)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C0CB63D-0EC7-9321-900A-27637ABDB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747"/>
          <a:stretch/>
        </p:blipFill>
        <p:spPr>
          <a:xfrm>
            <a:off x="1298945" y="2515329"/>
            <a:ext cx="9906804" cy="132556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A24D5BF-8A42-84C8-F627-2DA3A0C514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315"/>
          <a:stretch/>
        </p:blipFill>
        <p:spPr>
          <a:xfrm>
            <a:off x="1298945" y="3840892"/>
            <a:ext cx="9906801" cy="129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64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F4D895-FF33-329C-10D1-D2545593E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특기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AF4E2A2-4747-BEF2-120D-7A4AEEDEB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운항관제 </a:t>
            </a:r>
            <a:r>
              <a:rPr lang="en-US" altLang="ko-KR" dirty="0"/>
              <a:t>– </a:t>
            </a:r>
            <a:r>
              <a:rPr lang="ko-KR" altLang="en-US" dirty="0"/>
              <a:t>그냥 </a:t>
            </a:r>
            <a:r>
              <a:rPr lang="ko-KR" altLang="en-US" dirty="0" err="1"/>
              <a:t>전화받기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인사교육 </a:t>
            </a:r>
            <a:r>
              <a:rPr lang="en-US" altLang="ko-KR" dirty="0"/>
              <a:t>– </a:t>
            </a:r>
            <a:r>
              <a:rPr lang="ko-KR" altLang="en-US" dirty="0"/>
              <a:t>행정처리</a:t>
            </a:r>
            <a:r>
              <a:rPr lang="en-US" altLang="ko-KR" dirty="0"/>
              <a:t>, </a:t>
            </a:r>
            <a:r>
              <a:rPr lang="ko-KR" altLang="en-US" dirty="0" err="1"/>
              <a:t>전화받기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기상관측 </a:t>
            </a:r>
            <a:r>
              <a:rPr lang="en-US" altLang="ko-KR" dirty="0"/>
              <a:t>– </a:t>
            </a:r>
            <a:r>
              <a:rPr lang="ko-KR" altLang="en-US" dirty="0"/>
              <a:t>기상 프로그램 쳐다보고 있기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장비물자보급 </a:t>
            </a:r>
            <a:r>
              <a:rPr lang="en-US" altLang="ko-KR" dirty="0"/>
              <a:t>– PX</a:t>
            </a:r>
            <a:r>
              <a:rPr lang="ko-KR" altLang="en-US" dirty="0"/>
              <a:t>병</a:t>
            </a:r>
            <a:r>
              <a:rPr lang="en-US" altLang="ko-KR" dirty="0"/>
              <a:t>, 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6359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95629B-31E4-FA3E-CA93-3707BF80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특기 받는 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64305FC-487E-AF59-2A48-49A7D3E8B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자격증 </a:t>
            </a:r>
            <a:r>
              <a:rPr lang="en-US" altLang="ko-KR" dirty="0"/>
              <a:t>+ </a:t>
            </a:r>
            <a:r>
              <a:rPr lang="ko-KR" altLang="en-US" dirty="0"/>
              <a:t>전공 </a:t>
            </a:r>
            <a:r>
              <a:rPr lang="en-US" altLang="ko-KR" dirty="0"/>
              <a:t>+ </a:t>
            </a:r>
            <a:r>
              <a:rPr lang="ko-KR" altLang="en-US" dirty="0"/>
              <a:t>특기시험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5122" name="Picture 2" descr="밀실] “인적성, 부장님 풀어보세요”…21년차 5분뒤 “망했다” | 중앙일보">
            <a:extLst>
              <a:ext uri="{FF2B5EF4-FFF2-40B4-BE49-F238E27FC236}">
                <a16:creationId xmlns:a16="http://schemas.microsoft.com/office/drawing/2014/main" id="{958BD605-FEB1-380A-B92D-F8B83D61D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61" y="2558185"/>
            <a:ext cx="5287239" cy="393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879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4A1AEC-FB91-EE5E-68CA-85B756269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특기 받는 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08477CD-51CC-7AF9-F2A2-0D365C84B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ko-KR" altLang="en-US" dirty="0"/>
              <a:t>운항관제 </a:t>
            </a:r>
            <a:r>
              <a:rPr lang="en-US" altLang="ko-KR" sz="2400" dirty="0"/>
              <a:t>: </a:t>
            </a:r>
            <a:r>
              <a:rPr lang="ko-KR" altLang="en-US" sz="2400" b="1" dirty="0"/>
              <a:t>정보처리기사</a:t>
            </a:r>
            <a:r>
              <a:rPr lang="en-US" altLang="ko-KR" sz="2400" b="1" dirty="0"/>
              <a:t> </a:t>
            </a:r>
          </a:p>
          <a:p>
            <a:endParaRPr lang="en-US" altLang="ko-KR" dirty="0"/>
          </a:p>
          <a:p>
            <a:r>
              <a:rPr lang="ko-KR" altLang="en-US" dirty="0"/>
              <a:t>인사교육 </a:t>
            </a:r>
            <a:r>
              <a:rPr lang="en-US" altLang="ko-KR" sz="2400" dirty="0"/>
              <a:t>: </a:t>
            </a:r>
            <a:r>
              <a:rPr lang="ko-KR" altLang="en-US" sz="2400" dirty="0"/>
              <a:t>컴퓨터활용능력 </a:t>
            </a:r>
            <a:r>
              <a:rPr lang="en-US" altLang="ko-KR" sz="2400" dirty="0"/>
              <a:t>1</a:t>
            </a:r>
            <a:r>
              <a:rPr lang="ko-KR" altLang="en-US" sz="2400" dirty="0"/>
              <a:t>급</a:t>
            </a:r>
            <a:r>
              <a:rPr lang="en-US" altLang="ko-KR" sz="2400" dirty="0"/>
              <a:t>, </a:t>
            </a:r>
            <a:r>
              <a:rPr lang="ko-KR" altLang="en-US" sz="2400" dirty="0"/>
              <a:t>회계관리 </a:t>
            </a:r>
            <a:r>
              <a:rPr lang="en-US" altLang="ko-KR" sz="2400" dirty="0"/>
              <a:t>1</a:t>
            </a:r>
            <a:r>
              <a:rPr lang="ko-KR" altLang="en-US" sz="2400" dirty="0"/>
              <a:t>급</a:t>
            </a:r>
            <a:r>
              <a:rPr lang="en-US" altLang="ko-KR" sz="2400" dirty="0"/>
              <a:t>, MOS </a:t>
            </a:r>
            <a:r>
              <a:rPr lang="ko-KR" altLang="en-US" sz="2400" dirty="0"/>
              <a:t>마스터 등의 자격증</a:t>
            </a:r>
            <a:endParaRPr lang="en-US" altLang="ko-KR" sz="2400" dirty="0"/>
          </a:p>
          <a:p>
            <a:pPr lvl="1"/>
            <a:endParaRPr lang="en-US" altLang="ko-KR" dirty="0"/>
          </a:p>
          <a:p>
            <a:r>
              <a:rPr lang="ko-KR" altLang="en-US" dirty="0"/>
              <a:t>기상관측 </a:t>
            </a:r>
            <a:r>
              <a:rPr lang="en-US" altLang="ko-KR" sz="2400" dirty="0"/>
              <a:t>: </a:t>
            </a:r>
            <a:r>
              <a:rPr lang="ko-KR" altLang="en-US" sz="2400" dirty="0"/>
              <a:t>전공이 해당 </a:t>
            </a:r>
            <a:r>
              <a:rPr lang="ko-KR" altLang="en-US" sz="2400" dirty="0" err="1"/>
              <a:t>돼야함</a:t>
            </a:r>
            <a:r>
              <a:rPr lang="en-US" altLang="ko-KR" sz="2400" dirty="0"/>
              <a:t>(</a:t>
            </a:r>
            <a:r>
              <a:rPr lang="ko-KR" altLang="en-US" sz="2400" b="1" dirty="0"/>
              <a:t>수학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물리</a:t>
            </a:r>
            <a:r>
              <a:rPr lang="en-US" altLang="ko-KR" sz="2400" dirty="0"/>
              <a:t>), </a:t>
            </a:r>
            <a:r>
              <a:rPr lang="ko-KR" altLang="en-US" sz="2400" dirty="0"/>
              <a:t>그리고 시험 잘 보기</a:t>
            </a:r>
            <a:endParaRPr lang="en-US" altLang="ko-KR" sz="2400" dirty="0"/>
          </a:p>
          <a:p>
            <a:pPr lvl="1"/>
            <a:endParaRPr lang="en-US" altLang="ko-KR" dirty="0"/>
          </a:p>
          <a:p>
            <a:r>
              <a:rPr lang="ko-KR" altLang="en-US" dirty="0" err="1"/>
              <a:t>장물보</a:t>
            </a:r>
            <a:r>
              <a:rPr lang="ko-KR" altLang="en-US" dirty="0"/>
              <a:t> </a:t>
            </a:r>
            <a:r>
              <a:rPr lang="en-US" altLang="ko-KR" sz="2400" dirty="0"/>
              <a:t>: </a:t>
            </a:r>
            <a:r>
              <a:rPr lang="ko-KR" altLang="en-US" sz="2400" dirty="0"/>
              <a:t>전공이 해당 </a:t>
            </a:r>
            <a:r>
              <a:rPr lang="ko-KR" altLang="en-US" sz="2400" dirty="0" err="1"/>
              <a:t>돼야함</a:t>
            </a:r>
            <a:r>
              <a:rPr lang="en-US" altLang="ko-KR" sz="2400" dirty="0"/>
              <a:t>(</a:t>
            </a:r>
            <a:r>
              <a:rPr lang="ko-KR" altLang="en-US" sz="2400" b="1" dirty="0"/>
              <a:t>산업공학</a:t>
            </a:r>
            <a:r>
              <a:rPr lang="en-US" altLang="ko-KR" sz="2400" dirty="0"/>
              <a:t>), </a:t>
            </a:r>
            <a:r>
              <a:rPr lang="ko-KR" altLang="en-US" sz="2400" dirty="0"/>
              <a:t>그리고 시험 잘 보기</a:t>
            </a:r>
            <a:endParaRPr lang="en-US" altLang="ko-KR" sz="2400" dirty="0"/>
          </a:p>
          <a:p>
            <a:pPr marL="0" indent="0">
              <a:buNone/>
            </a:pPr>
            <a:endParaRPr lang="en-US" altLang="ko-KR" dirty="0"/>
          </a:p>
          <a:p>
            <a:pPr lvl="1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93336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275A39-BB39-BEB1-D3B8-82F3AC67F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432"/>
            <a:ext cx="10515600" cy="1325563"/>
          </a:xfrm>
        </p:spPr>
        <p:txBody>
          <a:bodyPr/>
          <a:lstStyle/>
          <a:p>
            <a:r>
              <a:rPr lang="ko-KR" altLang="en-US" dirty="0"/>
              <a:t>자대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F10E2AA-FA04-B8EC-FE1E-5EFE7F009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훈련소</a:t>
            </a:r>
            <a:r>
              <a:rPr lang="en-US" altLang="ko-KR" dirty="0"/>
              <a:t>/</a:t>
            </a:r>
            <a:r>
              <a:rPr lang="ko-KR" altLang="en-US" dirty="0"/>
              <a:t>특기 학교에서 훈련 열심히 해야 하는 이유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케바케지만</a:t>
            </a:r>
            <a:r>
              <a:rPr lang="ko-KR" altLang="en-US" dirty="0"/>
              <a:t> 서울에서 가까울수록 좋다</a:t>
            </a:r>
          </a:p>
        </p:txBody>
      </p:sp>
      <p:pic>
        <p:nvPicPr>
          <p:cNvPr id="4100" name="Picture 4" descr="대구공군부사관장교학원] 공군부사관 임관후 공군부대 배치 : 네이버 블로그">
            <a:extLst>
              <a:ext uri="{FF2B5EF4-FFF2-40B4-BE49-F238E27FC236}">
                <a16:creationId xmlns:a16="http://schemas.microsoft.com/office/drawing/2014/main" id="{3EEF731F-06E3-6020-868F-5DE63D5C45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1"/>
          <a:stretch/>
        </p:blipFill>
        <p:spPr bwMode="auto">
          <a:xfrm>
            <a:off x="8134929" y="2630790"/>
            <a:ext cx="3329708" cy="404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199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9689BC-3810-F746-7631-17BA4C72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결론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AD1CE9-4FD3-F6FB-584B-4F6157F74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카투사가 됐는가</a:t>
            </a:r>
            <a:r>
              <a:rPr lang="en-US" altLang="ko-KR" dirty="0"/>
              <a:t>? =&gt; </a:t>
            </a:r>
            <a:r>
              <a:rPr lang="ko-KR" altLang="en-US" dirty="0"/>
              <a:t>카투사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금방 </a:t>
            </a:r>
            <a:r>
              <a:rPr lang="ko-KR" altLang="en-US" dirty="0" err="1"/>
              <a:t>갔다오고</a:t>
            </a:r>
            <a:r>
              <a:rPr lang="ko-KR" altLang="en-US" dirty="0"/>
              <a:t> 싶다 </a:t>
            </a:r>
            <a:r>
              <a:rPr lang="en-US" altLang="ko-KR" dirty="0"/>
              <a:t>=&gt; </a:t>
            </a:r>
            <a:r>
              <a:rPr lang="ko-KR" altLang="en-US" dirty="0"/>
              <a:t>육군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편하게 </a:t>
            </a:r>
            <a:r>
              <a:rPr lang="ko-KR" altLang="en-US" dirty="0" err="1"/>
              <a:t>갔다오고</a:t>
            </a:r>
            <a:r>
              <a:rPr lang="ko-KR" altLang="en-US" dirty="0"/>
              <a:t> 싶다 </a:t>
            </a:r>
            <a:r>
              <a:rPr lang="en-US" altLang="ko-KR" dirty="0"/>
              <a:t>=&gt; </a:t>
            </a:r>
            <a:r>
              <a:rPr lang="ko-KR" altLang="en-US" dirty="0"/>
              <a:t>공군을 준비합시다 </a:t>
            </a:r>
            <a:r>
              <a:rPr lang="en-US" altLang="ko-KR" dirty="0"/>
              <a:t>(</a:t>
            </a:r>
            <a:r>
              <a:rPr lang="ko-KR" altLang="en-US" dirty="0"/>
              <a:t>헌혈</a:t>
            </a:r>
            <a:r>
              <a:rPr lang="en-US" altLang="ko-KR" dirty="0"/>
              <a:t>, </a:t>
            </a:r>
            <a:r>
              <a:rPr lang="ko-KR" altLang="en-US" dirty="0" err="1"/>
              <a:t>정처기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004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F71776E-098D-772F-6CEC-73FB2E9C0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845" y="3164176"/>
            <a:ext cx="8638309" cy="529648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/>
              <a:t>여러분들의 건강하고 나름 편한 군생활을 기원합니다</a:t>
            </a:r>
          </a:p>
        </p:txBody>
      </p:sp>
    </p:spTree>
    <p:extLst>
      <p:ext uri="{BB962C8B-B14F-4D97-AF65-F5344CB8AC3E}">
        <p14:creationId xmlns:p14="http://schemas.microsoft.com/office/powerpoint/2010/main" val="2889113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275B88-15ED-4786-91F3-F282133EF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이유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2544F3F-2676-F9AE-2CA1-704E4D525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3334"/>
            <a:ext cx="10515600" cy="4351338"/>
          </a:xfrm>
        </p:spPr>
        <p:txBody>
          <a:bodyPr/>
          <a:lstStyle/>
          <a:p>
            <a:r>
              <a:rPr lang="ko-KR" altLang="en-US" dirty="0"/>
              <a:t>복학생이 자기 군생활 얘기하고 싶어서</a:t>
            </a:r>
            <a:r>
              <a:rPr lang="en-US" altLang="ko-KR" dirty="0"/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261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B88DF0-CFA6-F598-D4A2-630941125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장점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4747B91-D071-6BDE-8799-9D95FB6B5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7915"/>
            <a:ext cx="10515600" cy="48430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dirty="0"/>
              <a:t>대부분 몸을 안 씀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사람이 한번 </a:t>
            </a:r>
            <a:r>
              <a:rPr lang="ko-KR" altLang="en-US" dirty="0" err="1"/>
              <a:t>걸러짐</a:t>
            </a:r>
            <a:r>
              <a:rPr lang="en-US" altLang="ko-KR" dirty="0"/>
              <a:t>(?)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월급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휴가 </a:t>
            </a:r>
            <a:r>
              <a:rPr lang="en-US" altLang="ko-KR" dirty="0"/>
              <a:t>(</a:t>
            </a:r>
            <a:r>
              <a:rPr lang="ko-KR" altLang="en-US" dirty="0"/>
              <a:t>평균 </a:t>
            </a:r>
            <a:r>
              <a:rPr lang="en-US" altLang="ko-KR" dirty="0"/>
              <a:t>100</a:t>
            </a:r>
            <a:r>
              <a:rPr lang="ko-KR" altLang="en-US" dirty="0"/>
              <a:t>일 </a:t>
            </a:r>
            <a:r>
              <a:rPr lang="en-US" altLang="ko-KR" dirty="0"/>
              <a:t>/ </a:t>
            </a:r>
            <a:r>
              <a:rPr lang="ko-KR" altLang="en-US" sz="1800" dirty="0"/>
              <a:t>육군 평균 </a:t>
            </a:r>
            <a:r>
              <a:rPr lang="en-US" altLang="ko-KR" sz="1800" dirty="0"/>
              <a:t>59</a:t>
            </a:r>
            <a:r>
              <a:rPr lang="ko-KR" altLang="en-US" sz="1800" dirty="0"/>
              <a:t>일</a:t>
            </a:r>
            <a:r>
              <a:rPr lang="en-US" altLang="ko-KR" sz="1800" dirty="0"/>
              <a:t>?</a:t>
            </a:r>
            <a:r>
              <a:rPr lang="en-US" altLang="ko-KR" dirty="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대부분 도시에 위치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자기 능력과 준비에 따라 편한 생활을 노릴 수 있음</a:t>
            </a:r>
            <a:endParaRPr lang="en-US" altLang="ko-K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6B85E4F-9D25-A071-F89F-E864C0DFA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822" y="1027906"/>
            <a:ext cx="3194539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잉크 5">
                <a:extLst>
                  <a:ext uri="{FF2B5EF4-FFF2-40B4-BE49-F238E27FC236}">
                    <a16:creationId xmlns:a16="http://schemas.microsoft.com/office/drawing/2014/main" id="{123808B2-9BA5-C54F-4E3F-7C38BFF161E2}"/>
                  </a:ext>
                </a:extLst>
              </p14:cNvPr>
              <p14:cNvContentPartPr/>
              <p14:nvPr/>
            </p14:nvContentPartPr>
            <p14:xfrm>
              <a:off x="11009661" y="3750085"/>
              <a:ext cx="340920" cy="360"/>
            </p14:xfrm>
          </p:contentPart>
        </mc:Choice>
        <mc:Fallback xmlns="">
          <p:pic>
            <p:nvPicPr>
              <p:cNvPr id="6" name="잉크 5">
                <a:extLst>
                  <a:ext uri="{FF2B5EF4-FFF2-40B4-BE49-F238E27FC236}">
                    <a16:creationId xmlns:a16="http://schemas.microsoft.com/office/drawing/2014/main" id="{123808B2-9BA5-C54F-4E3F-7C38BFF161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55661" y="3642085"/>
                <a:ext cx="4485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잉크 6">
                <a:extLst>
                  <a:ext uri="{FF2B5EF4-FFF2-40B4-BE49-F238E27FC236}">
                    <a16:creationId xmlns:a16="http://schemas.microsoft.com/office/drawing/2014/main" id="{CE38DF05-A1AF-FEF4-378A-03A03A8539C1}"/>
                  </a:ext>
                </a:extLst>
              </p14:cNvPr>
              <p14:cNvContentPartPr/>
              <p14:nvPr/>
            </p14:nvContentPartPr>
            <p14:xfrm>
              <a:off x="9171501" y="3980125"/>
              <a:ext cx="479520" cy="19800"/>
            </p14:xfrm>
          </p:contentPart>
        </mc:Choice>
        <mc:Fallback xmlns="">
          <p:pic>
            <p:nvPicPr>
              <p:cNvPr id="7" name="잉크 6">
                <a:extLst>
                  <a:ext uri="{FF2B5EF4-FFF2-40B4-BE49-F238E27FC236}">
                    <a16:creationId xmlns:a16="http://schemas.microsoft.com/office/drawing/2014/main" id="{CE38DF05-A1AF-FEF4-378A-03A03A8539C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17861" y="3872125"/>
                <a:ext cx="58716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잉크 7">
                <a:extLst>
                  <a:ext uri="{FF2B5EF4-FFF2-40B4-BE49-F238E27FC236}">
                    <a16:creationId xmlns:a16="http://schemas.microsoft.com/office/drawing/2014/main" id="{2DB3C6EF-8A2B-D995-BA3F-6CC0EBBB78E3}"/>
                  </a:ext>
                </a:extLst>
              </p14:cNvPr>
              <p14:cNvContentPartPr/>
              <p14:nvPr/>
            </p14:nvContentPartPr>
            <p14:xfrm>
              <a:off x="10954221" y="4026925"/>
              <a:ext cx="424440" cy="360"/>
            </p14:xfrm>
          </p:contentPart>
        </mc:Choice>
        <mc:Fallback xmlns="">
          <p:pic>
            <p:nvPicPr>
              <p:cNvPr id="8" name="잉크 7">
                <a:extLst>
                  <a:ext uri="{FF2B5EF4-FFF2-40B4-BE49-F238E27FC236}">
                    <a16:creationId xmlns:a16="http://schemas.microsoft.com/office/drawing/2014/main" id="{2DB3C6EF-8A2B-D995-BA3F-6CC0EBBB78E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900221" y="3918925"/>
                <a:ext cx="53208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485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DB2433-3AF9-FCA9-CFE7-78034E0A4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단점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DF9C83D-2998-B95F-CC7E-406A7C1C6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8A823C-EAE3-71C0-9E1E-8EA77ADE3E7B}"/>
              </a:ext>
            </a:extLst>
          </p:cNvPr>
          <p:cNvSpPr txBox="1"/>
          <p:nvPr/>
        </p:nvSpPr>
        <p:spPr>
          <a:xfrm>
            <a:off x="1184238" y="3136612"/>
            <a:ext cx="9823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육군은 </a:t>
            </a:r>
            <a:r>
              <a:rPr lang="en-US" altLang="ko-KR" sz="32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1</a:t>
            </a:r>
            <a:r>
              <a:rPr lang="ko-KR" altLang="en-US" sz="32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년 </a:t>
            </a:r>
            <a:r>
              <a:rPr lang="en-US" altLang="ko-KR" sz="32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6</a:t>
            </a:r>
            <a:r>
              <a:rPr lang="ko-KR" altLang="en-US" sz="32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개월을 후회하고</a:t>
            </a:r>
            <a:r>
              <a:rPr lang="en-US" altLang="ko-KR" sz="32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sz="32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공군은 마지막 </a:t>
            </a:r>
            <a:r>
              <a:rPr lang="en-US" altLang="ko-KR" sz="32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3</a:t>
            </a:r>
            <a:r>
              <a:rPr lang="ko-KR" altLang="en-US" sz="32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개월을 후회한다</a:t>
            </a:r>
            <a:r>
              <a:rPr lang="en-US" altLang="ko-KR" sz="32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.</a:t>
            </a:r>
            <a:endParaRPr lang="ko-KR" altLang="en-US" sz="32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9882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7D3952-662C-C04B-ECD2-2886C4BA1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단점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5120A8-F6A0-CB1F-A972-E7C0FA2D2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준비해야 됨</a:t>
            </a:r>
            <a:endParaRPr lang="en-US" altLang="ko-KR" dirty="0"/>
          </a:p>
          <a:p>
            <a:endParaRPr lang="en-US" altLang="ko-KR" dirty="0"/>
          </a:p>
          <a:p>
            <a:pPr lvl="1"/>
            <a:r>
              <a:rPr lang="ko-KR" altLang="en-US" dirty="0"/>
              <a:t>자격증</a:t>
            </a:r>
            <a:r>
              <a:rPr lang="en-US" altLang="ko-KR" dirty="0"/>
              <a:t>, </a:t>
            </a:r>
            <a:r>
              <a:rPr lang="ko-KR" altLang="en-US" dirty="0"/>
              <a:t>봉사시간</a:t>
            </a:r>
            <a:r>
              <a:rPr lang="en-US" altLang="ko-KR" dirty="0"/>
              <a:t> </a:t>
            </a:r>
            <a:r>
              <a:rPr lang="ko-KR" altLang="en-US" dirty="0"/>
              <a:t>등</a:t>
            </a:r>
            <a:r>
              <a:rPr lang="en-US" altLang="ko-KR" dirty="0"/>
              <a:t>… </a:t>
            </a:r>
            <a:r>
              <a:rPr lang="en-US" altLang="ko-KR" sz="1600" dirty="0"/>
              <a:t>(</a:t>
            </a:r>
            <a:r>
              <a:rPr lang="ko-KR" altLang="en-US" sz="1600" dirty="0"/>
              <a:t>끌려가는데 미리 준비까지 </a:t>
            </a:r>
            <a:r>
              <a:rPr lang="ko-KR" altLang="en-US" sz="1600" dirty="0" err="1"/>
              <a:t>해야하나싶음</a:t>
            </a:r>
            <a:r>
              <a:rPr lang="en-US" altLang="ko-KR" sz="1600" dirty="0"/>
              <a:t>)</a:t>
            </a:r>
          </a:p>
          <a:p>
            <a:endParaRPr lang="en-US" altLang="ko-KR" dirty="0"/>
          </a:p>
          <a:p>
            <a:r>
              <a:rPr lang="ko-KR" altLang="en-US" dirty="0"/>
              <a:t>자기 능력에 따라 망할 수 있음</a:t>
            </a:r>
            <a:endParaRPr lang="en-US" altLang="ko-KR" dirty="0"/>
          </a:p>
          <a:p>
            <a:endParaRPr lang="en-US" altLang="ko-KR" dirty="0"/>
          </a:p>
          <a:p>
            <a:pPr lvl="1"/>
            <a:r>
              <a:rPr lang="ko-KR" altLang="en-US" dirty="0" err="1"/>
              <a:t>헌급방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헌병 </a:t>
            </a:r>
            <a:r>
              <a:rPr lang="en-US" altLang="ko-KR" dirty="0"/>
              <a:t>/ </a:t>
            </a:r>
            <a:r>
              <a:rPr lang="ko-KR" altLang="en-US" dirty="0"/>
              <a:t>급양</a:t>
            </a:r>
            <a:r>
              <a:rPr lang="en-US" altLang="ko-KR" dirty="0"/>
              <a:t>(</a:t>
            </a:r>
            <a:r>
              <a:rPr lang="ko-KR" altLang="en-US" dirty="0"/>
              <a:t>취사병</a:t>
            </a:r>
            <a:r>
              <a:rPr lang="en-US" altLang="ko-KR" dirty="0"/>
              <a:t>) / </a:t>
            </a:r>
            <a:r>
              <a:rPr lang="ko-KR" altLang="en-US" dirty="0" err="1"/>
              <a:t>방공포</a:t>
            </a:r>
            <a:r>
              <a:rPr lang="en-US" altLang="ko-KR" dirty="0"/>
              <a:t>(</a:t>
            </a:r>
            <a:r>
              <a:rPr lang="ko-KR" altLang="en-US" dirty="0"/>
              <a:t>포병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3291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EECFD5-9984-56ED-7F79-EC1C36500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선별 시스템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8CF987A-BE42-E106-6370-078CA9223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altLang="ko-KR" dirty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/>
              <a:t>모집 </a:t>
            </a:r>
            <a:r>
              <a:rPr lang="en-US" altLang="ko-KR" dirty="0"/>
              <a:t>: </a:t>
            </a:r>
            <a:r>
              <a:rPr lang="ko-KR" altLang="en-US" dirty="0"/>
              <a:t>매 기수</a:t>
            </a:r>
            <a:r>
              <a:rPr lang="en-US" altLang="ko-KR" dirty="0"/>
              <a:t>(1</a:t>
            </a:r>
            <a:r>
              <a:rPr lang="ko-KR" altLang="en-US" dirty="0"/>
              <a:t>년에 </a:t>
            </a:r>
            <a:r>
              <a:rPr lang="en-US" altLang="ko-KR" dirty="0"/>
              <a:t>10</a:t>
            </a:r>
            <a:r>
              <a:rPr lang="ko-KR" altLang="en-US" dirty="0"/>
              <a:t>번 뽑음</a:t>
            </a:r>
            <a:r>
              <a:rPr lang="en-US" altLang="ko-KR" dirty="0"/>
              <a:t>) </a:t>
            </a:r>
            <a:r>
              <a:rPr lang="ko-KR" altLang="en-US" dirty="0"/>
              <a:t>합격</a:t>
            </a:r>
            <a:r>
              <a:rPr lang="en-US" altLang="ko-KR" dirty="0"/>
              <a:t>/ </a:t>
            </a:r>
            <a:r>
              <a:rPr lang="ko-KR" altLang="en-US" dirty="0"/>
              <a:t>불합격</a:t>
            </a:r>
            <a:endParaRPr lang="en-US" altLang="ko-KR" dirty="0"/>
          </a:p>
          <a:p>
            <a:pPr marL="514350" indent="-514350">
              <a:buFont typeface="+mj-lt"/>
              <a:buAutoNum type="arabicPeriod"/>
            </a:pPr>
            <a:endParaRPr lang="en-US" altLang="ko-KR" dirty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/>
              <a:t>특기 </a:t>
            </a:r>
            <a:r>
              <a:rPr lang="en-US" altLang="ko-KR" dirty="0"/>
              <a:t>: </a:t>
            </a:r>
            <a:r>
              <a:rPr lang="ko-KR" altLang="en-US" dirty="0"/>
              <a:t>내가 가서 무슨 일을 할지</a:t>
            </a:r>
            <a:endParaRPr lang="en-US" altLang="ko-KR" dirty="0"/>
          </a:p>
          <a:p>
            <a:pPr marL="514350" indent="-514350">
              <a:buFont typeface="+mj-lt"/>
              <a:buAutoNum type="arabicPeriod"/>
            </a:pPr>
            <a:endParaRPr lang="en-US" altLang="ko-KR" dirty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/>
              <a:t>자대 </a:t>
            </a:r>
            <a:r>
              <a:rPr lang="en-US" altLang="ko-KR" dirty="0"/>
              <a:t>: </a:t>
            </a:r>
            <a:r>
              <a:rPr lang="ko-KR" altLang="en-US" dirty="0"/>
              <a:t>내가 어디서 일할지</a:t>
            </a:r>
          </a:p>
        </p:txBody>
      </p:sp>
    </p:spTree>
    <p:extLst>
      <p:ext uri="{BB962C8B-B14F-4D97-AF65-F5344CB8AC3E}">
        <p14:creationId xmlns:p14="http://schemas.microsoft.com/office/powerpoint/2010/main" val="2952554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1B62B2-147A-8871-B5E4-8D7F92B6B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모집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7622354-C198-F21F-7DD5-4CFEB14F0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7916"/>
            <a:ext cx="10515600" cy="529648"/>
          </a:xfrm>
        </p:spPr>
        <p:txBody>
          <a:bodyPr/>
          <a:lstStyle/>
          <a:p>
            <a:r>
              <a:rPr lang="ko-KR" altLang="en-US" dirty="0"/>
              <a:t>공군 </a:t>
            </a:r>
            <a:r>
              <a:rPr lang="ko-KR" altLang="en-US" dirty="0" err="1"/>
              <a:t>일반병</a:t>
            </a:r>
            <a:r>
              <a:rPr lang="ko-KR" altLang="en-US" dirty="0"/>
              <a:t> 커트라인</a:t>
            </a:r>
            <a:endParaRPr lang="en-US" altLang="ko-KR" dirty="0"/>
          </a:p>
          <a:p>
            <a:endParaRPr lang="en-US" altLang="ko-KR" dirty="0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08D50015-CC72-F1DD-0072-77C8ECBBF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385391"/>
              </p:ext>
            </p:extLst>
          </p:nvPr>
        </p:nvGraphicFramePr>
        <p:xfrm>
          <a:off x="2484579" y="3574308"/>
          <a:ext cx="676187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6979">
                  <a:extLst>
                    <a:ext uri="{9D8B030D-6E8A-4147-A177-3AD203B41FA5}">
                      <a16:colId xmlns:a16="http://schemas.microsoft.com/office/drawing/2014/main" val="1351233553"/>
                    </a:ext>
                  </a:extLst>
                </a:gridCol>
                <a:gridCol w="1126979">
                  <a:extLst>
                    <a:ext uri="{9D8B030D-6E8A-4147-A177-3AD203B41FA5}">
                      <a16:colId xmlns:a16="http://schemas.microsoft.com/office/drawing/2014/main" val="1799009714"/>
                    </a:ext>
                  </a:extLst>
                </a:gridCol>
                <a:gridCol w="1126979">
                  <a:extLst>
                    <a:ext uri="{9D8B030D-6E8A-4147-A177-3AD203B41FA5}">
                      <a16:colId xmlns:a16="http://schemas.microsoft.com/office/drawing/2014/main" val="2154633935"/>
                    </a:ext>
                  </a:extLst>
                </a:gridCol>
                <a:gridCol w="1126979">
                  <a:extLst>
                    <a:ext uri="{9D8B030D-6E8A-4147-A177-3AD203B41FA5}">
                      <a16:colId xmlns:a16="http://schemas.microsoft.com/office/drawing/2014/main" val="3445679247"/>
                    </a:ext>
                  </a:extLst>
                </a:gridCol>
                <a:gridCol w="1126979">
                  <a:extLst>
                    <a:ext uri="{9D8B030D-6E8A-4147-A177-3AD203B41FA5}">
                      <a16:colId xmlns:a16="http://schemas.microsoft.com/office/drawing/2014/main" val="1405972656"/>
                    </a:ext>
                  </a:extLst>
                </a:gridCol>
                <a:gridCol w="1126979">
                  <a:extLst>
                    <a:ext uri="{9D8B030D-6E8A-4147-A177-3AD203B41FA5}">
                      <a16:colId xmlns:a16="http://schemas.microsoft.com/office/drawing/2014/main" val="32366132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입대일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24.2.13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24.3.18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24.4.22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24.5.27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24.7.1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689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/>
                        <a:t>신청월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11</a:t>
                      </a:r>
                      <a:r>
                        <a:rPr lang="ko-KR" altLang="en-US" dirty="0"/>
                        <a:t>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12</a:t>
                      </a:r>
                      <a:r>
                        <a:rPr lang="ko-KR" altLang="en-US" dirty="0"/>
                        <a:t>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r>
                        <a:rPr lang="ko-KR" altLang="en-US" dirty="0"/>
                        <a:t>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r>
                        <a:rPr lang="ko-KR" altLang="en-US" dirty="0"/>
                        <a:t>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r>
                        <a:rPr lang="ko-KR" altLang="en-US" dirty="0"/>
                        <a:t>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189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커트라인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87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91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95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97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97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394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512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7905ED-84C5-FEA2-2B4E-2EC997C62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모집 </a:t>
            </a:r>
            <a:r>
              <a:rPr lang="en-US" altLang="ko-KR" dirty="0"/>
              <a:t>- </a:t>
            </a:r>
            <a:r>
              <a:rPr lang="ko-KR" altLang="en-US" dirty="0"/>
              <a:t>커트라인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C49ED9C-0140-191C-CFB7-D90A148B8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97</a:t>
            </a:r>
            <a:r>
              <a:rPr lang="ko-KR" altLang="en-US" dirty="0"/>
              <a:t>점을 따는 방법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기본점수 </a:t>
            </a:r>
            <a:r>
              <a:rPr lang="en-US" altLang="ko-KR" dirty="0"/>
              <a:t>60</a:t>
            </a:r>
            <a:r>
              <a:rPr lang="ko-KR" altLang="en-US" dirty="0"/>
              <a:t>점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고등학교 출석점수 </a:t>
            </a:r>
            <a:r>
              <a:rPr lang="en-US" altLang="ko-KR" dirty="0"/>
              <a:t>20</a:t>
            </a:r>
            <a:r>
              <a:rPr lang="ko-KR" altLang="en-US" dirty="0"/>
              <a:t>점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5EF3076-422D-2CB5-BA2C-FF5B26896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253" y="3429000"/>
            <a:ext cx="6973273" cy="110505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68841EF-228A-A21E-98DB-54A15D032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253" y="5516839"/>
            <a:ext cx="6973273" cy="11145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E47898-39B0-C610-4B82-CBAA5737F2E9}"/>
              </a:ext>
            </a:extLst>
          </p:cNvPr>
          <p:cNvSpPr txBox="1"/>
          <p:nvPr/>
        </p:nvSpPr>
        <p:spPr>
          <a:xfrm>
            <a:off x="9536454" y="2355274"/>
            <a:ext cx="209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가산점 최대 </a:t>
            </a:r>
            <a:r>
              <a:rPr lang="en-US" altLang="ko-KR" dirty="0"/>
              <a:t>15</a:t>
            </a:r>
            <a:r>
              <a:rPr lang="ko-KR" altLang="en-US" dirty="0"/>
              <a:t>점</a:t>
            </a:r>
            <a:r>
              <a:rPr lang="en-US" altLang="ko-KR" dirty="0"/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3774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D73965-0265-610A-1C37-FEF4DF52F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정보처리기능사 </a:t>
            </a:r>
            <a:r>
              <a:rPr lang="en-US" altLang="ko-KR" dirty="0"/>
              <a:t>(+6</a:t>
            </a:r>
            <a:r>
              <a:rPr lang="ko-KR" altLang="en-US" dirty="0"/>
              <a:t>점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EA87FF3-42E8-955B-CEF7-61B9A29B4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전산과 </a:t>
            </a:r>
            <a:r>
              <a:rPr lang="en-US" altLang="ko-KR" dirty="0"/>
              <a:t>/ </a:t>
            </a:r>
            <a:r>
              <a:rPr lang="ko-KR" altLang="en-US" dirty="0"/>
              <a:t>전자과 </a:t>
            </a:r>
            <a:r>
              <a:rPr lang="en-US" altLang="ko-KR" dirty="0"/>
              <a:t>(</a:t>
            </a:r>
            <a:r>
              <a:rPr lang="ko-KR" altLang="en-US" dirty="0"/>
              <a:t>혹은 대부분 카이스트생이라면</a:t>
            </a:r>
            <a:r>
              <a:rPr lang="en-US" altLang="ko-KR" dirty="0"/>
              <a:t>)</a:t>
            </a:r>
            <a:r>
              <a:rPr lang="ko-KR" altLang="en-US" dirty="0"/>
              <a:t> 어렵지 않음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>
                <a:highlight>
                  <a:srgbClr val="FFFF00"/>
                </a:highlight>
              </a:rPr>
              <a:t>1</a:t>
            </a:r>
            <a:r>
              <a:rPr lang="ko-KR" altLang="en-US" dirty="0">
                <a:highlight>
                  <a:srgbClr val="FFFF00"/>
                </a:highlight>
              </a:rPr>
              <a:t>년에 </a:t>
            </a:r>
            <a:r>
              <a:rPr lang="en-US" altLang="ko-KR" dirty="0">
                <a:highlight>
                  <a:srgbClr val="FFFF00"/>
                </a:highlight>
              </a:rPr>
              <a:t>4</a:t>
            </a:r>
            <a:r>
              <a:rPr lang="ko-KR" altLang="en-US" dirty="0">
                <a:highlight>
                  <a:srgbClr val="FFFF00"/>
                </a:highlight>
              </a:rPr>
              <a:t>번</a:t>
            </a:r>
            <a:r>
              <a:rPr lang="en-US" altLang="ko-KR" dirty="0">
                <a:highlight>
                  <a:srgbClr val="FFFF00"/>
                </a:highlight>
              </a:rPr>
              <a:t>(</a:t>
            </a:r>
            <a:r>
              <a:rPr lang="ko-KR" altLang="en-US" dirty="0">
                <a:highlight>
                  <a:srgbClr val="FFFF00"/>
                </a:highlight>
              </a:rPr>
              <a:t>접수는 </a:t>
            </a:r>
            <a:r>
              <a:rPr lang="en-US" altLang="ko-KR" dirty="0">
                <a:highlight>
                  <a:srgbClr val="FFFF00"/>
                </a:highlight>
              </a:rPr>
              <a:t>1</a:t>
            </a:r>
            <a:r>
              <a:rPr lang="ko-KR" altLang="en-US" dirty="0">
                <a:highlight>
                  <a:srgbClr val="FFFF00"/>
                </a:highlight>
              </a:rPr>
              <a:t>월</a:t>
            </a:r>
            <a:r>
              <a:rPr lang="en-US" altLang="ko-KR" dirty="0">
                <a:highlight>
                  <a:srgbClr val="FFFF00"/>
                </a:highlight>
              </a:rPr>
              <a:t>/3</a:t>
            </a:r>
            <a:r>
              <a:rPr lang="ko-KR" altLang="en-US" dirty="0">
                <a:highlight>
                  <a:srgbClr val="FFFF00"/>
                </a:highlight>
              </a:rPr>
              <a:t>월</a:t>
            </a:r>
            <a:r>
              <a:rPr lang="en-US" altLang="ko-KR" dirty="0">
                <a:highlight>
                  <a:srgbClr val="FFFF00"/>
                </a:highlight>
              </a:rPr>
              <a:t>/5</a:t>
            </a:r>
            <a:r>
              <a:rPr lang="ko-KR" altLang="en-US" dirty="0">
                <a:highlight>
                  <a:srgbClr val="FFFF00"/>
                </a:highlight>
              </a:rPr>
              <a:t>월</a:t>
            </a:r>
            <a:r>
              <a:rPr lang="en-US" altLang="ko-KR" dirty="0">
                <a:highlight>
                  <a:srgbClr val="FFFF00"/>
                </a:highlight>
              </a:rPr>
              <a:t>/8</a:t>
            </a:r>
            <a:r>
              <a:rPr lang="ko-KR" altLang="en-US" dirty="0">
                <a:highlight>
                  <a:srgbClr val="FFFF00"/>
                </a:highlight>
              </a:rPr>
              <a:t>월</a:t>
            </a:r>
            <a:r>
              <a:rPr lang="en-US" altLang="ko-KR" dirty="0">
                <a:highlight>
                  <a:srgbClr val="FFFF00"/>
                </a:highlight>
              </a:rPr>
              <a:t>)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A0E3F80-73C7-1761-FD40-2251A0B01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838" y="3877684"/>
            <a:ext cx="5182323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98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416</Words>
  <Application>Microsoft Office PowerPoint</Application>
  <PresentationFormat>와이드스크린</PresentationFormat>
  <Paragraphs>104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2" baseType="lpstr">
      <vt:lpstr>맑은 고딕</vt:lpstr>
      <vt:lpstr>휴먼편지체</vt:lpstr>
      <vt:lpstr>Arial</vt:lpstr>
      <vt:lpstr>Office 테마</vt:lpstr>
      <vt:lpstr>공군 입대 (군대 편하게 가는법)</vt:lpstr>
      <vt:lpstr>이유</vt:lpstr>
      <vt:lpstr>장점</vt:lpstr>
      <vt:lpstr>단점</vt:lpstr>
      <vt:lpstr>단점</vt:lpstr>
      <vt:lpstr>선별 시스템</vt:lpstr>
      <vt:lpstr>모집</vt:lpstr>
      <vt:lpstr>모집 - 커트라인</vt:lpstr>
      <vt:lpstr>정보처리기능사 (+6점)</vt:lpstr>
      <vt:lpstr>가산점 (최대 +15점)</vt:lpstr>
      <vt:lpstr>가산점 (최대 15점)</vt:lpstr>
      <vt:lpstr>헌혈 (8번 해야됨)</vt:lpstr>
      <vt:lpstr>특기</vt:lpstr>
      <vt:lpstr>특기 받는 법</vt:lpstr>
      <vt:lpstr>특기 받는 법</vt:lpstr>
      <vt:lpstr>자대</vt:lpstr>
      <vt:lpstr>결론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공군 입대</dc:title>
  <dc:creator>한결 장</dc:creator>
  <cp:lastModifiedBy>한결 장</cp:lastModifiedBy>
  <cp:revision>2</cp:revision>
  <dcterms:created xsi:type="dcterms:W3CDTF">2024-05-16T14:21:51Z</dcterms:created>
  <dcterms:modified xsi:type="dcterms:W3CDTF">2024-05-17T08:22:24Z</dcterms:modified>
</cp:coreProperties>
</file>