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138"/>
    <a:srgbClr val="23292F"/>
    <a:srgbClr val="182123"/>
    <a:srgbClr val="18191D"/>
    <a:srgbClr val="242A30"/>
    <a:srgbClr val="081010"/>
    <a:srgbClr val="252B31"/>
    <a:srgbClr val="181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CF1FD-EA55-4E23-979C-262B8B2E953F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CCF4D-4A17-4E7B-8266-B5F8C2ACA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76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https://www.somagames.com/getting-technical-best-practices-for-uv-unwrapping/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CCF4D-4A17-4E7B-8266-B5F8C2ACA8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68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CCF4D-4A17-4E7B-8266-B5F8C2ACA8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01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CCF4D-4A17-4E7B-8266-B5F8C2ACA8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23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https://catlikecoding.com/unity/tutorials/advanced-rendering/triplanar-mapping/</a:t>
            </a:r>
          </a:p>
          <a:p>
            <a:r>
              <a:rPr lang="en-US" dirty="0"/>
              <a:t>https://www.martinpalko.com/triplanar-mapping/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CCF4D-4A17-4E7B-8266-B5F8C2ACA8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0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056C-DC04-4AA9-95C9-D5D356067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144" y="3840479"/>
            <a:ext cx="11971712" cy="1043247"/>
          </a:xfrm>
        </p:spPr>
        <p:txBody>
          <a:bodyPr anchor="b"/>
          <a:lstStyle>
            <a:lvl1pPr algn="l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276C8A-E7B5-4AE4-A3E3-2C1589A79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144" y="5090016"/>
            <a:ext cx="11971712" cy="104324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12EED-77AC-4FE8-9D94-B3F5D321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44" y="6370089"/>
            <a:ext cx="2743200" cy="365125"/>
          </a:xfrm>
          <a:prstGeom prst="rect">
            <a:avLst/>
          </a:prstGeom>
        </p:spPr>
        <p:txBody>
          <a:bodyPr/>
          <a:lstStyle/>
          <a:p>
            <a:fld id="{D9AA30B7-D2FE-44D0-874F-8E1ADE5BDF45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2AC35-4962-4A33-9EAF-E03377B6B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8816" y="6372629"/>
            <a:ext cx="619436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D34F4-185F-498B-959F-E0A9EBF3B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656" y="6370089"/>
            <a:ext cx="2743200" cy="365125"/>
          </a:xfrm>
          <a:prstGeom prst="rect">
            <a:avLst/>
          </a:prstGeom>
        </p:spPr>
        <p:txBody>
          <a:bodyPr/>
          <a:lstStyle/>
          <a:p>
            <a:fld id="{06AFA3E1-B1A3-4088-BF13-5296A5DD9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36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B1BFB-812F-49DC-8086-7211DA9B9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51C20A-C9E9-42A8-9F84-4D4C8D229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26508-4439-45B3-9548-38096B0158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44" y="6370089"/>
            <a:ext cx="2743200" cy="365125"/>
          </a:xfrm>
          <a:prstGeom prst="rect">
            <a:avLst/>
          </a:prstGeom>
        </p:spPr>
        <p:txBody>
          <a:bodyPr/>
          <a:lstStyle/>
          <a:p>
            <a:fld id="{D9AA30B7-D2FE-44D0-874F-8E1ADE5BDF45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CDC3A-5EE7-4C69-8416-0FD02F6EA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8816" y="6372629"/>
            <a:ext cx="619436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5CEAC-9B95-48A4-BA78-4970686CF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656" y="6370089"/>
            <a:ext cx="2743200" cy="365125"/>
          </a:xfrm>
          <a:prstGeom prst="rect">
            <a:avLst/>
          </a:prstGeom>
        </p:spPr>
        <p:txBody>
          <a:bodyPr/>
          <a:lstStyle/>
          <a:p>
            <a:fld id="{06AFA3E1-B1A3-4088-BF13-5296A5DD9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8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A4E767-7260-4FAC-8EE3-62991B6B3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CB7C00-9F9F-4704-8F4E-F0A209D58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C1190-FD6B-450B-8996-2883A595D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44" y="6370089"/>
            <a:ext cx="2743200" cy="365125"/>
          </a:xfrm>
          <a:prstGeom prst="rect">
            <a:avLst/>
          </a:prstGeom>
        </p:spPr>
        <p:txBody>
          <a:bodyPr/>
          <a:lstStyle/>
          <a:p>
            <a:fld id="{D9AA30B7-D2FE-44D0-874F-8E1ADE5BDF45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E187C-667D-411F-AF4E-0A0CA8B5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8816" y="6372629"/>
            <a:ext cx="619436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B42C-DF5D-4B6B-AAC9-296077ED9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656" y="6370089"/>
            <a:ext cx="2743200" cy="365125"/>
          </a:xfrm>
          <a:prstGeom prst="rect">
            <a:avLst/>
          </a:prstGeom>
        </p:spPr>
        <p:txBody>
          <a:bodyPr/>
          <a:lstStyle/>
          <a:p>
            <a:fld id="{06AFA3E1-B1A3-4088-BF13-5296A5DD9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87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2B7F2-E885-460F-95F0-740FC67AC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BB45B-F944-4C3F-9E50-D98B33FF0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45884-A64E-4E7E-AC4F-4D28FE1EF3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44" y="6370089"/>
            <a:ext cx="2743200" cy="365125"/>
          </a:xfrm>
          <a:prstGeom prst="rect">
            <a:avLst/>
          </a:prstGeom>
        </p:spPr>
        <p:txBody>
          <a:bodyPr/>
          <a:lstStyle/>
          <a:p>
            <a:fld id="{D9AA30B7-D2FE-44D0-874F-8E1ADE5BDF45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848F7-E7FC-49DC-983E-F00C3328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8816" y="6372629"/>
            <a:ext cx="619436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10C64-E27C-4BC5-9CE5-8CE1328E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656" y="6370089"/>
            <a:ext cx="2743200" cy="365125"/>
          </a:xfrm>
          <a:prstGeom prst="rect">
            <a:avLst/>
          </a:prstGeom>
        </p:spPr>
        <p:txBody>
          <a:bodyPr/>
          <a:lstStyle/>
          <a:p>
            <a:fld id="{06AFA3E1-B1A3-4088-BF13-5296A5DD9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84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1ABC7-0739-46F7-9507-B8DDFAA0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C6A64-B082-4584-8700-BFBAE4E8B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7A81A-80AA-4C5C-8107-78521FDA2D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44" y="6370089"/>
            <a:ext cx="2743200" cy="365125"/>
          </a:xfrm>
          <a:prstGeom prst="rect">
            <a:avLst/>
          </a:prstGeom>
        </p:spPr>
        <p:txBody>
          <a:bodyPr/>
          <a:lstStyle/>
          <a:p>
            <a:fld id="{D9AA30B7-D2FE-44D0-874F-8E1ADE5BDF45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D3AFC-1197-46A1-9928-F1AF3F54D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8816" y="6372629"/>
            <a:ext cx="619436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2E042-59EE-46C1-BED3-883BDC16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656" y="6370089"/>
            <a:ext cx="2743200" cy="365125"/>
          </a:xfrm>
          <a:prstGeom prst="rect">
            <a:avLst/>
          </a:prstGeom>
        </p:spPr>
        <p:txBody>
          <a:bodyPr/>
          <a:lstStyle/>
          <a:p>
            <a:fld id="{06AFA3E1-B1A3-4088-BF13-5296A5DD9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0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CEB44-DDF7-458D-960F-0C6BB4C5E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BE8BB-BD93-44ED-9FD1-07EDAB936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144" y="1284634"/>
            <a:ext cx="5909656" cy="48923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EBCD8-3748-407F-BD18-B95DB1F95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84634"/>
            <a:ext cx="5909656" cy="48923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721B2-D9CD-43AC-9EDA-5410814C08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44" y="6370089"/>
            <a:ext cx="2743200" cy="365125"/>
          </a:xfrm>
          <a:prstGeom prst="rect">
            <a:avLst/>
          </a:prstGeom>
        </p:spPr>
        <p:txBody>
          <a:bodyPr/>
          <a:lstStyle/>
          <a:p>
            <a:fld id="{D9AA30B7-D2FE-44D0-874F-8E1ADE5BDF45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EBE3B2-9751-4DB2-893A-AA74C9EFB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8816" y="6372629"/>
            <a:ext cx="619436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1277F-A6E7-4CC1-B996-6E579AD96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656" y="6370089"/>
            <a:ext cx="2743200" cy="365125"/>
          </a:xfrm>
          <a:prstGeom prst="rect">
            <a:avLst/>
          </a:prstGeom>
        </p:spPr>
        <p:txBody>
          <a:bodyPr/>
          <a:lstStyle/>
          <a:p>
            <a:fld id="{06AFA3E1-B1A3-4088-BF13-5296A5DD9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01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4E4B4-1464-43D9-AB3C-90A87F3E5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144" y="1269395"/>
            <a:ext cx="5887431" cy="51784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C9A1A-983A-4441-8929-86AD1DDD8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144" y="1967664"/>
            <a:ext cx="5887431" cy="42219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C8E47F-7F73-43FB-933C-D91F559767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69395"/>
            <a:ext cx="5909656" cy="51784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DEC98E-93F0-4FCF-ADCA-5EBDD8AE89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67664"/>
            <a:ext cx="5887430" cy="42219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2BD6EF-7B81-4697-9BB3-38BC97ECF4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44" y="6370089"/>
            <a:ext cx="2743200" cy="365125"/>
          </a:xfrm>
          <a:prstGeom prst="rect">
            <a:avLst/>
          </a:prstGeom>
        </p:spPr>
        <p:txBody>
          <a:bodyPr/>
          <a:lstStyle/>
          <a:p>
            <a:fld id="{D9AA30B7-D2FE-44D0-874F-8E1ADE5BDF45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745527-46E9-4930-B21F-FF5B18F40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8816" y="6372629"/>
            <a:ext cx="619436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49592D-7A18-48FC-B84A-2AAAEDA3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656" y="6370089"/>
            <a:ext cx="2743200" cy="365125"/>
          </a:xfrm>
          <a:prstGeom prst="rect">
            <a:avLst/>
          </a:prstGeom>
        </p:spPr>
        <p:txBody>
          <a:bodyPr/>
          <a:lstStyle/>
          <a:p>
            <a:fld id="{06AFA3E1-B1A3-4088-BF13-5296A5DD9CC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09B39A-1CEA-4D20-9522-A752D053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44" y="136526"/>
            <a:ext cx="11971712" cy="9524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3268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36525-D0D8-42C1-BF7F-DA29C7DDB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E371A-C40E-46FC-A733-3228A4F6C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44" y="6370089"/>
            <a:ext cx="2743200" cy="365125"/>
          </a:xfrm>
          <a:prstGeom prst="rect">
            <a:avLst/>
          </a:prstGeom>
        </p:spPr>
        <p:txBody>
          <a:bodyPr/>
          <a:lstStyle/>
          <a:p>
            <a:fld id="{D9AA30B7-D2FE-44D0-874F-8E1ADE5BDF45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F99B0-B3D0-4208-9656-76398B658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8816" y="6372629"/>
            <a:ext cx="619436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C54D45-83B3-48DD-8FDD-6011F4623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656" y="6370089"/>
            <a:ext cx="2743200" cy="365125"/>
          </a:xfrm>
          <a:prstGeom prst="rect">
            <a:avLst/>
          </a:prstGeom>
        </p:spPr>
        <p:txBody>
          <a:bodyPr/>
          <a:lstStyle/>
          <a:p>
            <a:fld id="{06AFA3E1-B1A3-4088-BF13-5296A5DD9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54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09361B-BE44-406A-A611-90B42308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44" y="6370089"/>
            <a:ext cx="2743200" cy="365125"/>
          </a:xfrm>
          <a:prstGeom prst="rect">
            <a:avLst/>
          </a:prstGeom>
        </p:spPr>
        <p:txBody>
          <a:bodyPr/>
          <a:lstStyle/>
          <a:p>
            <a:fld id="{D9AA30B7-D2FE-44D0-874F-8E1ADE5BDF45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E5FAF-7A89-453D-9FB4-29B0BEAA8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8816" y="6372629"/>
            <a:ext cx="619436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8289F-2351-41BC-9AE8-55F9DDA72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656" y="6370089"/>
            <a:ext cx="2743200" cy="365125"/>
          </a:xfrm>
          <a:prstGeom prst="rect">
            <a:avLst/>
          </a:prstGeom>
        </p:spPr>
        <p:txBody>
          <a:bodyPr/>
          <a:lstStyle/>
          <a:p>
            <a:fld id="{06AFA3E1-B1A3-4088-BF13-5296A5DD9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05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48A9F-66AF-4D47-ADD1-DF0D96129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E6D2D-BA82-4C99-9433-AB498CEFD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59604-64E3-491A-AD88-9FBC6A5F4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61258-77C6-4A0B-A75B-96170D5EF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44" y="6370089"/>
            <a:ext cx="2743200" cy="365125"/>
          </a:xfrm>
          <a:prstGeom prst="rect">
            <a:avLst/>
          </a:prstGeom>
        </p:spPr>
        <p:txBody>
          <a:bodyPr/>
          <a:lstStyle/>
          <a:p>
            <a:fld id="{D9AA30B7-D2FE-44D0-874F-8E1ADE5BDF45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38341-C5A0-44F5-966B-7F8E07E3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8816" y="6372629"/>
            <a:ext cx="619436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4EE8D-3FF1-452A-A273-BFB19B8D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656" y="6370089"/>
            <a:ext cx="2743200" cy="365125"/>
          </a:xfrm>
          <a:prstGeom prst="rect">
            <a:avLst/>
          </a:prstGeom>
        </p:spPr>
        <p:txBody>
          <a:bodyPr/>
          <a:lstStyle/>
          <a:p>
            <a:fld id="{06AFA3E1-B1A3-4088-BF13-5296A5DD9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64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53184-872D-4E58-A789-02B6854CD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AEAB77-25DF-457B-BDAC-9D7F39F02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68EDA-BB0F-4EAB-90CC-AD14E9978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DF18C0-3F16-4743-8EB6-7CC682070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44" y="6370089"/>
            <a:ext cx="2743200" cy="365125"/>
          </a:xfrm>
          <a:prstGeom prst="rect">
            <a:avLst/>
          </a:prstGeom>
        </p:spPr>
        <p:txBody>
          <a:bodyPr/>
          <a:lstStyle/>
          <a:p>
            <a:fld id="{D9AA30B7-D2FE-44D0-874F-8E1ADE5BDF45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A13135-6EFD-466D-9B57-E67A36118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8816" y="6372629"/>
            <a:ext cx="619436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BE061-6ADA-469A-8125-35A6180FE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656" y="6370089"/>
            <a:ext cx="2743200" cy="365125"/>
          </a:xfrm>
          <a:prstGeom prst="rect">
            <a:avLst/>
          </a:prstGeom>
        </p:spPr>
        <p:txBody>
          <a:bodyPr/>
          <a:lstStyle/>
          <a:p>
            <a:fld id="{06AFA3E1-B1A3-4088-BF13-5296A5DD9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76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5AA808-96BD-43FF-8843-A6BB971DE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44" y="136526"/>
            <a:ext cx="11971712" cy="952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C64B1-429D-4A1F-99C3-2F7273E12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144" y="1221971"/>
            <a:ext cx="11971712" cy="4954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88050-EDD0-47B7-9C29-291911DC68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144" y="6370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A30B7-D2FE-44D0-874F-8E1ADE5BDF45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7B185-D93A-46D3-9B3B-1ACA2C82B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8816" y="6372629"/>
            <a:ext cx="61943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05762-DFF1-46D2-9011-1FE3201D9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8656" y="6370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FA3E1-B1A3-4088-BF13-5296A5DD9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1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5.png"/><Relationship Id="rId4" Type="http://schemas.microsoft.com/office/2017/06/relationships/model3d" Target="../media/model3d1.glb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oduction Pipeline: UV Mapping, Texturing and Shaders, Rigging and  Animation! – Into the Rabbit Hole…">
            <a:extLst>
              <a:ext uri="{FF2B5EF4-FFF2-40B4-BE49-F238E27FC236}">
                <a16:creationId xmlns:a16="http://schemas.microsoft.com/office/drawing/2014/main" id="{0BBA27EE-4ABA-4508-8AC8-F33125CAFF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0"/>
            <a:ext cx="9391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E5F52B-9183-4080-B8B5-E4268F4393F9}"/>
              </a:ext>
            </a:extLst>
          </p:cNvPr>
          <p:cNvSpPr/>
          <p:nvPr/>
        </p:nvSpPr>
        <p:spPr>
          <a:xfrm>
            <a:off x="-1" y="0"/>
            <a:ext cx="3097763" cy="6858000"/>
          </a:xfrm>
          <a:prstGeom prst="rect">
            <a:avLst/>
          </a:prstGeom>
          <a:gradFill flip="none" rotWithShape="1">
            <a:gsLst>
              <a:gs pos="13275">
                <a:srgbClr val="23292F"/>
              </a:gs>
              <a:gs pos="38050">
                <a:srgbClr val="182123"/>
              </a:gs>
              <a:gs pos="25000">
                <a:srgbClr val="23292F"/>
              </a:gs>
              <a:gs pos="50000">
                <a:srgbClr val="18191D"/>
              </a:gs>
              <a:gs pos="0">
                <a:srgbClr val="293138"/>
              </a:gs>
              <a:gs pos="100000">
                <a:srgbClr val="08101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15C815-F4D9-40A9-9C76-783FA5FAEA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418" y="2789194"/>
            <a:ext cx="4107685" cy="103169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Texturing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4D317F-4F58-4A0E-98F3-0F402E77A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418" y="3820886"/>
            <a:ext cx="2580062" cy="411060"/>
          </a:xfrm>
        </p:spPr>
        <p:txBody>
          <a:bodyPr>
            <a:normAutofit/>
          </a:bodyPr>
          <a:lstStyle/>
          <a:p>
            <a:pPr algn="dist"/>
            <a:r>
              <a:rPr lang="en-US" sz="1800" dirty="0">
                <a:solidFill>
                  <a:schemeClr val="bg1"/>
                </a:solidFill>
              </a:rPr>
              <a:t>#</a:t>
            </a:r>
            <a:r>
              <a:rPr lang="en-US" sz="1800" dirty="0" err="1">
                <a:solidFill>
                  <a:schemeClr val="bg1"/>
                </a:solidFill>
              </a:rPr>
              <a:t>project_vr_something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007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25231-539A-4AAB-BA45-DCAE9AE69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Ambient Occlusion Map Baking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7351A-5DAB-4FDB-85CA-6CFC5D65C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44" y="1221971"/>
            <a:ext cx="11971712" cy="4954992"/>
          </a:xfrm>
        </p:spPr>
        <p:txBody>
          <a:bodyPr/>
          <a:lstStyle/>
          <a:p>
            <a:r>
              <a:rPr lang="en-US" dirty="0"/>
              <a:t>Bake self-shadowing properties onto the texture</a:t>
            </a:r>
          </a:p>
        </p:txBody>
      </p:sp>
      <p:pic>
        <p:nvPicPr>
          <p:cNvPr id="9218" name="Picture 2" descr="Ambient occlusion for characters - Wolfire Games Blog">
            <a:extLst>
              <a:ext uri="{FF2B5EF4-FFF2-40B4-BE49-F238E27FC236}">
                <a16:creationId xmlns:a16="http://schemas.microsoft.com/office/drawing/2014/main" id="{61621738-4965-4B6C-9B52-2E81BA343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19" y="4077478"/>
            <a:ext cx="4227274" cy="26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What is ambient occlusion? - Game Development Stack Exchange">
            <a:extLst>
              <a:ext uri="{FF2B5EF4-FFF2-40B4-BE49-F238E27FC236}">
                <a16:creationId xmlns:a16="http://schemas.microsoft.com/office/drawing/2014/main" id="{E2532BFD-8BAA-4E8C-9D85-C917ECB24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17" y="1902157"/>
            <a:ext cx="4227275" cy="204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Optimization of screen-space directional occlusion algorithms in: Open  Physics Volume 17 Issue 1 (2019)">
            <a:extLst>
              <a:ext uri="{FF2B5EF4-FFF2-40B4-BE49-F238E27FC236}">
                <a16:creationId xmlns:a16="http://schemas.microsoft.com/office/drawing/2014/main" id="{D6CDDBE5-A031-49C1-9C7F-F66A7ACB5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53" y="2359624"/>
            <a:ext cx="5752953" cy="358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848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33B2F-EAA1-4E9C-A923-3F0D3672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Maps &amp; Mask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C939C-795B-4AB5-88DB-9BA9CDBF8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Microscopic + repeating (high-frequency) details as a secondary textures</a:t>
            </a:r>
          </a:p>
          <a:p>
            <a:pPr lvl="1"/>
            <a:r>
              <a:rPr lang="en-US" dirty="0"/>
              <a:t>E.g. skin, brushed metal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372329-4A8C-4DAC-8276-21D04C3C9FEE}"/>
              </a:ext>
            </a:extLst>
          </p:cNvPr>
          <p:cNvGrpSpPr/>
          <p:nvPr/>
        </p:nvGrpSpPr>
        <p:grpSpPr>
          <a:xfrm>
            <a:off x="869945" y="2378711"/>
            <a:ext cx="10452109" cy="4342763"/>
            <a:chOff x="110144" y="1766482"/>
            <a:chExt cx="11925615" cy="4954992"/>
          </a:xfrm>
        </p:grpSpPr>
        <p:pic>
          <p:nvPicPr>
            <p:cNvPr id="10242" name="Picture 2" descr="This character has a skin texture map, but no detail texture yet. We will add skin pores as a detail texture.">
              <a:extLst>
                <a:ext uri="{FF2B5EF4-FFF2-40B4-BE49-F238E27FC236}">
                  <a16:creationId xmlns:a16="http://schemas.microsoft.com/office/drawing/2014/main" id="{94E1067A-1BF8-4ABA-9FA3-C1D93F2C6B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44" y="1766482"/>
              <a:ext cx="6237709" cy="2465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4" name="Picture 4" descr="The end result, the character now has subtle skin pore detail across her skin, at a much higher resolution than the base Albedo or Normal map layer would have allowed.">
              <a:extLst>
                <a:ext uri="{FF2B5EF4-FFF2-40B4-BE49-F238E27FC236}">
                  <a16:creationId xmlns:a16="http://schemas.microsoft.com/office/drawing/2014/main" id="{EF2D9376-C25B-411E-AFE6-50A6ED20C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44" y="4255744"/>
              <a:ext cx="6237709" cy="2465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6" name="Picture 6" descr="The Albedo skin pore detail texture">
              <a:extLst>
                <a:ext uri="{FF2B5EF4-FFF2-40B4-BE49-F238E27FC236}">
                  <a16:creationId xmlns:a16="http://schemas.microsoft.com/office/drawing/2014/main" id="{1B27DCB3-5910-43BF-B0FD-5AFEEE00EA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4511" y="1868126"/>
              <a:ext cx="2810343" cy="4775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8" name="Picture 8" descr="The normal map for the skin pore detail">
              <a:extLst>
                <a:ext uri="{FF2B5EF4-FFF2-40B4-BE49-F238E27FC236}">
                  <a16:creationId xmlns:a16="http://schemas.microsoft.com/office/drawing/2014/main" id="{16B21A37-2BEA-4C0B-B883-25E78DCAC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5416" y="1868126"/>
              <a:ext cx="2810343" cy="4775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4324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A0110-BAE8-44EA-A657-F02A52956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Procedural Texture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4E922-7239-486C-8404-3650B5255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44" y="1221971"/>
            <a:ext cx="11971712" cy="4954992"/>
          </a:xfrm>
        </p:spPr>
        <p:txBody>
          <a:bodyPr/>
          <a:lstStyle/>
          <a:p>
            <a:r>
              <a:rPr lang="en-US" dirty="0"/>
              <a:t>Textures generated in a purely algorithmic way</a:t>
            </a:r>
          </a:p>
          <a:p>
            <a:pPr lvl="1"/>
            <a:r>
              <a:rPr lang="en-US" dirty="0"/>
              <a:t>Unlimited resolution</a:t>
            </a:r>
          </a:p>
          <a:p>
            <a:pPr lvl="1"/>
            <a:r>
              <a:rPr lang="en-US" dirty="0"/>
              <a:t>Run-time generation</a:t>
            </a:r>
          </a:p>
          <a:p>
            <a:pPr lvl="1"/>
            <a:r>
              <a:rPr lang="en-US" dirty="0"/>
              <a:t>Reactive</a:t>
            </a:r>
          </a:p>
          <a:p>
            <a:r>
              <a:rPr lang="en-US" dirty="0"/>
              <a:t>Gradient noise</a:t>
            </a:r>
          </a:p>
          <a:p>
            <a:pPr lvl="1"/>
            <a:r>
              <a:rPr lang="en-US" dirty="0"/>
              <a:t>Natural-looking randomness</a:t>
            </a:r>
          </a:p>
          <a:p>
            <a:pPr lvl="1"/>
            <a:r>
              <a:rPr lang="en-US" dirty="0"/>
              <a:t>E.g. Perlin noise / Simplex noise</a:t>
            </a:r>
          </a:p>
          <a:p>
            <a:pPr lvl="1"/>
            <a:endParaRPr lang="en-US" dirty="0"/>
          </a:p>
        </p:txBody>
      </p:sp>
      <p:pic>
        <p:nvPicPr>
          <p:cNvPr id="11266" name="Picture 2" descr="https://upload.wikimedia.org/wikipedia/commons/3/33/Tiling_procedural_textures.jpg">
            <a:extLst>
              <a:ext uri="{FF2B5EF4-FFF2-40B4-BE49-F238E27FC236}">
                <a16:creationId xmlns:a16="http://schemas.microsoft.com/office/drawing/2014/main" id="{1F07F88B-6F27-46F2-981E-2411F1A30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986" y="2249859"/>
            <a:ext cx="4091475" cy="409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laying with Perlin Noise: Generating Realistic Archipelagos | by Yvan  Scher | Medium">
            <a:extLst>
              <a:ext uri="{FF2B5EF4-FFF2-40B4-BE49-F238E27FC236}">
                <a16:creationId xmlns:a16="http://schemas.microsoft.com/office/drawing/2014/main" id="{483D9148-3B2A-4995-9484-6C8137300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006" y="4637653"/>
            <a:ext cx="1996751" cy="199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372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E9414-239B-4523-B1D3-BD4CFF891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Triplanar</a:t>
            </a:r>
            <a:r>
              <a:rPr lang="en-US" dirty="0"/>
              <a:t>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26986-60D8-48AE-92DF-46BFA4460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Apply textures without UV mapping</a:t>
            </a:r>
          </a:p>
          <a:p>
            <a:pPr lvl="1"/>
            <a:r>
              <a:rPr lang="en-US" dirty="0"/>
              <a:t>Mapping is approximated from geometry</a:t>
            </a:r>
          </a:p>
          <a:p>
            <a:pPr lvl="1"/>
            <a:r>
              <a:rPr lang="en-US" dirty="0"/>
              <a:t>Commonly used for terrain</a:t>
            </a:r>
          </a:p>
          <a:p>
            <a:pPr lvl="1"/>
            <a:endParaRPr lang="en-US" dirty="0"/>
          </a:p>
        </p:txBody>
      </p:sp>
      <p:pic>
        <p:nvPicPr>
          <p:cNvPr id="12290" name="Picture 2" descr="https://catlikecoding.com/unity/tutorials/advanced-rendering/triplanar-mapping/tutorial-image.jpg">
            <a:extLst>
              <a:ext uri="{FF2B5EF4-FFF2-40B4-BE49-F238E27FC236}">
                <a16:creationId xmlns:a16="http://schemas.microsoft.com/office/drawing/2014/main" id="{5ED680A9-35B9-4092-ACB0-184507207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150" y="485192"/>
            <a:ext cx="5147388" cy="257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3PlanarMaps">
            <a:extLst>
              <a:ext uri="{FF2B5EF4-FFF2-40B4-BE49-F238E27FC236}">
                <a16:creationId xmlns:a16="http://schemas.microsoft.com/office/drawing/2014/main" id="{2E3DF3B7-24FC-4E12-A2A2-936BFB538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0" y="3274979"/>
            <a:ext cx="4233356" cy="283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TriplanarMapped">
            <a:extLst>
              <a:ext uri="{FF2B5EF4-FFF2-40B4-BE49-F238E27FC236}">
                <a16:creationId xmlns:a16="http://schemas.microsoft.com/office/drawing/2014/main" id="{0643D040-28EE-4EB2-917C-104D307B1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07552"/>
            <a:ext cx="5384960" cy="257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15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B40A7-14DB-4405-B492-56C2F7F89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Texture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2FF01-1897-47AB-A45E-BD1DCADBE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also applied without UV mapping</a:t>
            </a:r>
          </a:p>
          <a:p>
            <a:pPr lvl="1"/>
            <a:r>
              <a:rPr lang="en-US" dirty="0"/>
              <a:t>Texel is mapped to the geometry by its 3D position</a:t>
            </a:r>
          </a:p>
          <a:p>
            <a:pPr lvl="1"/>
            <a:r>
              <a:rPr lang="en-US" dirty="0"/>
              <a:t>Often generated procedurally</a:t>
            </a:r>
          </a:p>
        </p:txBody>
      </p:sp>
      <p:pic>
        <p:nvPicPr>
          <p:cNvPr id="1026" name="Picture 2" descr="Unity Noise Texture 3D - UnityList">
            <a:extLst>
              <a:ext uri="{FF2B5EF4-FFF2-40B4-BE49-F238E27FC236}">
                <a16:creationId xmlns:a16="http://schemas.microsoft.com/office/drawing/2014/main" id="{19EDDF16-86E5-4F3E-B970-01F6A73BC4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598" y="2824648"/>
            <a:ext cx="6148803" cy="368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751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51CE4-6040-4EC6-A5EF-911C843D1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44" y="136526"/>
            <a:ext cx="11971712" cy="952442"/>
          </a:xfrm>
        </p:spPr>
        <p:txBody>
          <a:bodyPr/>
          <a:lstStyle/>
          <a:p>
            <a:r>
              <a:rPr lang="en-US" dirty="0"/>
              <a:t>Review: Modeling Pipeline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744760-F05C-4480-9715-6FC3529B5FED}"/>
              </a:ext>
            </a:extLst>
          </p:cNvPr>
          <p:cNvGrpSpPr/>
          <p:nvPr/>
        </p:nvGrpSpPr>
        <p:grpSpPr>
          <a:xfrm>
            <a:off x="2649967" y="1238472"/>
            <a:ext cx="6892066" cy="5169050"/>
            <a:chOff x="4197532" y="1294456"/>
            <a:chExt cx="6892066" cy="5169050"/>
          </a:xfrm>
        </p:grpSpPr>
        <p:pic>
          <p:nvPicPr>
            <p:cNvPr id="4" name="Picture 8" descr="Game Character Production Pipeline (Part 1) | Erika's Uni Blog">
              <a:extLst>
                <a:ext uri="{FF2B5EF4-FFF2-40B4-BE49-F238E27FC236}">
                  <a16:creationId xmlns:a16="http://schemas.microsoft.com/office/drawing/2014/main" id="{A8F66316-5E16-4752-A98E-3556171A7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7532" y="1294456"/>
              <a:ext cx="6892066" cy="5169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1FC238E-662C-4CD5-B9C3-81E794B3232A}"/>
                </a:ext>
              </a:extLst>
            </p:cNvPr>
            <p:cNvSpPr/>
            <p:nvPr/>
          </p:nvSpPr>
          <p:spPr>
            <a:xfrm>
              <a:off x="4295955" y="2674190"/>
              <a:ext cx="2648309" cy="3165894"/>
            </a:xfrm>
            <a:prstGeom prst="roundRect">
              <a:avLst>
                <a:gd name="adj" fmla="val 4470"/>
              </a:avLst>
            </a:prstGeom>
            <a:noFill/>
            <a:ln w="57150"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Modeling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03A9EE5-21BD-4E07-B351-5A8DBC96F899}"/>
                </a:ext>
              </a:extLst>
            </p:cNvPr>
            <p:cNvSpPr/>
            <p:nvPr/>
          </p:nvSpPr>
          <p:spPr>
            <a:xfrm>
              <a:off x="4572001" y="5443269"/>
              <a:ext cx="3562708" cy="948905"/>
            </a:xfrm>
            <a:prstGeom prst="roundRect">
              <a:avLst>
                <a:gd name="adj" fmla="val 13573"/>
              </a:avLst>
            </a:prstGeom>
            <a:noFill/>
            <a:ln w="57150">
              <a:solidFill>
                <a:srgbClr val="FF0000">
                  <a:alpha val="49804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Texturing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578FCA2-E190-498A-A243-1F201CC8C8D8}"/>
                </a:ext>
              </a:extLst>
            </p:cNvPr>
            <p:cNvSpPr/>
            <p:nvPr/>
          </p:nvSpPr>
          <p:spPr>
            <a:xfrm>
              <a:off x="6823496" y="2480095"/>
              <a:ext cx="1440610" cy="2635369"/>
            </a:xfrm>
            <a:prstGeom prst="roundRect">
              <a:avLst>
                <a:gd name="adj" fmla="val 13573"/>
              </a:avLst>
            </a:prstGeom>
            <a:noFill/>
            <a:ln w="57150">
              <a:solidFill>
                <a:srgbClr val="008000">
                  <a:alpha val="49804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Rigging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95DC6CD-F996-4388-A750-EA11CA57CA1B}"/>
                </a:ext>
              </a:extLst>
            </p:cNvPr>
            <p:cNvSpPr/>
            <p:nvPr/>
          </p:nvSpPr>
          <p:spPr>
            <a:xfrm>
              <a:off x="8358996" y="2355012"/>
              <a:ext cx="1276710" cy="2954548"/>
            </a:xfrm>
            <a:prstGeom prst="roundRect">
              <a:avLst>
                <a:gd name="adj" fmla="val 13573"/>
              </a:avLst>
            </a:prstGeom>
            <a:noFill/>
            <a:ln w="57150">
              <a:solidFill>
                <a:srgbClr val="0070C0">
                  <a:alpha val="49804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Animation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310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3151A-7ECE-47A6-81C6-00695AB5B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UV Unwrapping</a:t>
            </a:r>
          </a:p>
        </p:txBody>
      </p:sp>
      <p:pic>
        <p:nvPicPr>
          <p:cNvPr id="2050" name="Picture 2" descr="Polyhedral Projections Improve the Accurately of Mapping the Earth on a 2D  Surface | The Lyncean Group of San Diego">
            <a:extLst>
              <a:ext uri="{FF2B5EF4-FFF2-40B4-BE49-F238E27FC236}">
                <a16:creationId xmlns:a16="http://schemas.microsoft.com/office/drawing/2014/main" id="{05969931-030C-44EE-B1FA-65539684A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416" y="2391815"/>
            <a:ext cx="3886588" cy="432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folding the Earth: Myriahedral Projections">
            <a:extLst>
              <a:ext uri="{FF2B5EF4-FFF2-40B4-BE49-F238E27FC236}">
                <a16:creationId xmlns:a16="http://schemas.microsoft.com/office/drawing/2014/main" id="{89241BE5-0BCF-4E4B-8B48-73BB80CE7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4" y="2493322"/>
            <a:ext cx="47625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" name="3D Model 2" descr="The Earth">
                <a:extLst>
                  <a:ext uri="{FF2B5EF4-FFF2-40B4-BE49-F238E27FC236}">
                    <a16:creationId xmlns:a16="http://schemas.microsoft.com/office/drawing/2014/main" id="{0408F6FD-6E08-490C-A612-5ADBFF4979E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25085628"/>
                  </p:ext>
                </p:extLst>
              </p:nvPr>
            </p:nvGraphicFramePr>
            <p:xfrm>
              <a:off x="4678535" y="597264"/>
              <a:ext cx="3037881" cy="309502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037881" cy="3095020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" name="3D Model 2" descr="The Earth">
                <a:extLst>
                  <a:ext uri="{FF2B5EF4-FFF2-40B4-BE49-F238E27FC236}">
                    <a16:creationId xmlns:a16="http://schemas.microsoft.com/office/drawing/2014/main" id="{0408F6FD-6E08-490C-A612-5ADBFF4979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78535" y="597264"/>
                <a:ext cx="3037881" cy="30950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17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4A455-F6E5-4711-8449-B802FFA85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UV Seams</a:t>
            </a:r>
          </a:p>
        </p:txBody>
      </p:sp>
      <p:pic>
        <p:nvPicPr>
          <p:cNvPr id="3074" name="Picture 2" descr="http://docs.pixologic.com/wp-content/uploads/2013/01/4R7-UVM-31.jpg">
            <a:extLst>
              <a:ext uri="{FF2B5EF4-FFF2-40B4-BE49-F238E27FC236}">
                <a16:creationId xmlns:a16="http://schemas.microsoft.com/office/drawing/2014/main" id="{290C4F52-E1CD-41E3-BEB1-B417B61BE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991" y="2588057"/>
            <a:ext cx="6259099" cy="389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nwrapping Suzanne">
            <a:extLst>
              <a:ext uri="{FF2B5EF4-FFF2-40B4-BE49-F238E27FC236}">
                <a16:creationId xmlns:a16="http://schemas.microsoft.com/office/drawing/2014/main" id="{CA1D0D87-2A66-4F93-9D5F-1141BDF0F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10" y="1667286"/>
            <a:ext cx="5131941" cy="228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960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A1449-0C4B-40BE-BB73-3D5617839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UV Unwrapping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E8196-EC47-4E40-B0CF-474E6FD2E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Using a good UV grid texture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Consistent scale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Minimal seams &amp; distortions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Consistent orientation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Tight packing</a:t>
            </a:r>
          </a:p>
        </p:txBody>
      </p:sp>
      <p:pic>
        <p:nvPicPr>
          <p:cNvPr id="4098" name="Picture 2" descr="Use a good UV grid texture">
            <a:extLst>
              <a:ext uri="{FF2B5EF4-FFF2-40B4-BE49-F238E27FC236}">
                <a16:creationId xmlns:a16="http://schemas.microsoft.com/office/drawing/2014/main" id="{7DD34588-CF6E-4E29-8F71-F50F4A6D1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160" y="681037"/>
            <a:ext cx="3618430" cy="165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Question about texel resolution/density - small/bigger objects — polycount">
            <a:extLst>
              <a:ext uri="{FF2B5EF4-FFF2-40B4-BE49-F238E27FC236}">
                <a16:creationId xmlns:a16="http://schemas.microsoft.com/office/drawing/2014/main" id="{E989952E-42D2-4F68-9894-030911BAB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160" y="2466456"/>
            <a:ext cx="3618430" cy="19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dentify UV distortion | Maya 2016 | Autodesk Knowledge Network">
            <a:extLst>
              <a:ext uri="{FF2B5EF4-FFF2-40B4-BE49-F238E27FC236}">
                <a16:creationId xmlns:a16="http://schemas.microsoft.com/office/drawing/2014/main" id="{6B8D4C40-9207-4505-B502-7C6AC0402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160" y="4555673"/>
            <a:ext cx="3618430" cy="148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009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5DC8A-65BD-484F-A443-CBA5FA255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Texturing</a:t>
            </a:r>
          </a:p>
        </p:txBody>
      </p:sp>
      <p:pic>
        <p:nvPicPr>
          <p:cNvPr id="5122" name="Picture 2" descr="Time-lapse: Low poly male base mesh texture painting - BlenderNation">
            <a:extLst>
              <a:ext uri="{FF2B5EF4-FFF2-40B4-BE49-F238E27FC236}">
                <a16:creationId xmlns:a16="http://schemas.microsoft.com/office/drawing/2014/main" id="{94A7BB2D-6899-4B41-AB68-57674FEE3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83" y="1176822"/>
            <a:ext cx="9336833" cy="525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326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B7F95-8FBD-406D-9529-EC7B4C43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11E2B-5671-4859-8A62-AC59B73F0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Photorealistic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Physically-based rendering (PBR) materials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Non-PBR materials</a:t>
            </a:r>
          </a:p>
          <a:p>
            <a:pPr>
              <a:lnSpc>
                <a:spcPct val="150000"/>
              </a:lnSpc>
            </a:pPr>
            <a:r>
              <a:rPr lang="en-US" dirty="0"/>
              <a:t>Non-photorealistic</a:t>
            </a:r>
          </a:p>
          <a:p>
            <a:pPr lvl="1">
              <a:lnSpc>
                <a:spcPct val="150000"/>
              </a:lnSpc>
            </a:pPr>
            <a:r>
              <a:rPr lang="en-US" dirty="0" err="1"/>
              <a:t>Cel</a:t>
            </a:r>
            <a:r>
              <a:rPr lang="en-US" dirty="0"/>
              <a:t> shading material</a:t>
            </a:r>
          </a:p>
          <a:p>
            <a:pPr lvl="1">
              <a:lnSpc>
                <a:spcPct val="150000"/>
              </a:lnSpc>
            </a:pPr>
            <a:r>
              <a:rPr lang="en-US" dirty="0" err="1"/>
              <a:t>Etc</a:t>
            </a:r>
            <a:r>
              <a:rPr lang="en-US" dirty="0"/>
              <a:t>…</a:t>
            </a:r>
          </a:p>
        </p:txBody>
      </p:sp>
      <p:pic>
        <p:nvPicPr>
          <p:cNvPr id="6146" name="Picture 2" descr="Unity PBR charts | Unity, Unity tutorials, Pbr">
            <a:extLst>
              <a:ext uri="{FF2B5EF4-FFF2-40B4-BE49-F238E27FC236}">
                <a16:creationId xmlns:a16="http://schemas.microsoft.com/office/drawing/2014/main" id="{F084AEF4-0C8B-4372-B20C-E4C9F486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878" y="410548"/>
            <a:ext cx="4699049" cy="332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WindWaker and Twilight Princess Coming To Switch (Rumor) | Wind waker,  Twilight princess, Twilight">
            <a:extLst>
              <a:ext uri="{FF2B5EF4-FFF2-40B4-BE49-F238E27FC236}">
                <a16:creationId xmlns:a16="http://schemas.microsoft.com/office/drawing/2014/main" id="{2DCEB540-4617-4A80-AD01-970A85C66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276" y="4162085"/>
            <a:ext cx="3139205" cy="228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turn of the Obra Dinn">
            <a:extLst>
              <a:ext uri="{FF2B5EF4-FFF2-40B4-BE49-F238E27FC236}">
                <a16:creationId xmlns:a16="http://schemas.microsoft.com/office/drawing/2014/main" id="{A0175B80-7D11-4BDC-9EFF-C455B29AA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055" y="4162086"/>
            <a:ext cx="4062872" cy="228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34A30-359F-4CA3-B0E7-507AEF07B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Unity</a:t>
            </a:r>
            <a:r>
              <a:rPr lang="ko-KR" altLang="en-US" dirty="0"/>
              <a:t> </a:t>
            </a:r>
            <a:r>
              <a:rPr lang="en-US" altLang="ko-KR" dirty="0"/>
              <a:t>Material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EFCAC-1727-4E35-81F2-EE943D562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358" y="1221970"/>
            <a:ext cx="6204857" cy="5499503"/>
          </a:xfrm>
        </p:spPr>
        <p:txBody>
          <a:bodyPr>
            <a:normAutofit/>
          </a:bodyPr>
          <a:lstStyle/>
          <a:p>
            <a:r>
              <a:rPr lang="en-US" dirty="0"/>
              <a:t>Albedo</a:t>
            </a:r>
          </a:p>
          <a:p>
            <a:r>
              <a:rPr lang="en-US" dirty="0"/>
              <a:t>Metallic / Smoothness</a:t>
            </a:r>
          </a:p>
          <a:p>
            <a:r>
              <a:rPr lang="en-US" dirty="0"/>
              <a:t>Normal map</a:t>
            </a:r>
          </a:p>
          <a:p>
            <a:r>
              <a:rPr lang="en-US" dirty="0"/>
              <a:t>Height map</a:t>
            </a:r>
          </a:p>
          <a:p>
            <a:r>
              <a:rPr lang="en-US" dirty="0"/>
              <a:t>Occlusion</a:t>
            </a:r>
          </a:p>
          <a:p>
            <a:r>
              <a:rPr lang="en-US" dirty="0"/>
              <a:t>Emission</a:t>
            </a:r>
          </a:p>
          <a:p>
            <a:r>
              <a:rPr lang="en-US" dirty="0"/>
              <a:t>Secondary Maps (detail maps)</a:t>
            </a:r>
          </a:p>
          <a:p>
            <a:pPr lvl="1"/>
            <a:r>
              <a:rPr lang="en-US" dirty="0"/>
              <a:t>Mask</a:t>
            </a:r>
          </a:p>
          <a:p>
            <a:pPr lvl="1"/>
            <a:r>
              <a:rPr lang="en-US" dirty="0"/>
              <a:t>Albedo</a:t>
            </a:r>
          </a:p>
          <a:p>
            <a:pPr lvl="1"/>
            <a:r>
              <a:rPr lang="en-US" dirty="0"/>
              <a:t>Normal</a:t>
            </a:r>
          </a:p>
        </p:txBody>
      </p:sp>
      <p:pic>
        <p:nvPicPr>
          <p:cNvPr id="7170" name="Picture 2" descr="Unity - Manual: Creating and Using Materials">
            <a:extLst>
              <a:ext uri="{FF2B5EF4-FFF2-40B4-BE49-F238E27FC236}">
                <a16:creationId xmlns:a16="http://schemas.microsoft.com/office/drawing/2014/main" id="{2CD97825-D415-4E8E-937B-1F6C9D852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219" y="0"/>
            <a:ext cx="4719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68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D655F-FA1C-425E-B485-8464EA6FC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Map Baking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7981F-FAB8-4D9F-8F3E-DB5C51543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Bake high-poly details into textures of low-poly models</a:t>
            </a:r>
          </a:p>
        </p:txBody>
      </p:sp>
      <p:pic>
        <p:nvPicPr>
          <p:cNvPr id="8194" name="Picture 2" descr="ArtStation - Carlos Lemos - This is normal 2: Baking normal maps.">
            <a:extLst>
              <a:ext uri="{FF2B5EF4-FFF2-40B4-BE49-F238E27FC236}">
                <a16:creationId xmlns:a16="http://schemas.microsoft.com/office/drawing/2014/main" id="{DE054411-9D98-4F45-9066-E056275FD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20" y="2183363"/>
            <a:ext cx="4200331" cy="420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ormal mapping - Wikipedia">
            <a:extLst>
              <a:ext uri="{FF2B5EF4-FFF2-40B4-BE49-F238E27FC236}">
                <a16:creationId xmlns:a16="http://schemas.microsoft.com/office/drawing/2014/main" id="{BFC90BD3-18A1-4A5A-B74C-FA5A74CD6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014" y="1959428"/>
            <a:ext cx="6009778" cy="199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ubstance Painter - Baking Mesh Maps">
            <a:extLst>
              <a:ext uri="{FF2B5EF4-FFF2-40B4-BE49-F238E27FC236}">
                <a16:creationId xmlns:a16="http://schemas.microsoft.com/office/drawing/2014/main" id="{F049C0A6-D839-4E2B-8540-A619869A4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25575"/>
            <a:ext cx="4200331" cy="236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591277"/>
      </p:ext>
    </p:extLst>
  </p:cSld>
  <p:clrMapOvr>
    <a:masterClrMapping/>
  </p:clrMapOvr>
</p:sld>
</file>

<file path=ppt/theme/theme1.xml><?xml version="1.0" encoding="utf-8"?>
<a:theme xmlns:a="http://schemas.openxmlformats.org/drawingml/2006/main" name="Retopology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FFC000"/>
      </a:accent2>
      <a:accent3>
        <a:srgbClr val="FFFF00"/>
      </a:accent3>
      <a:accent4>
        <a:srgbClr val="92D050"/>
      </a:accent4>
      <a:accent5>
        <a:srgbClr val="00B050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Noto Sans CJK KR Regular"/>
        <a:cs typeface=""/>
      </a:majorFont>
      <a:minorFont>
        <a:latin typeface="Arial"/>
        <a:ea typeface="Noto Sans CJK KR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yunsooCompactTemplate" id="{7B8874BD-D1C0-41C1-9D3A-902996F26920}" vid="{102CD09A-A3FE-487B-AA01-5BBD7CE0AF5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Retopology</Template>
  <TotalTime>87</TotalTime>
  <Words>222</Words>
  <Application>Microsoft Office PowerPoint</Application>
  <PresentationFormat>Widescreen</PresentationFormat>
  <Paragraphs>64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Noto Sans CJK KR Regular</vt:lpstr>
      <vt:lpstr>Arial</vt:lpstr>
      <vt:lpstr>Calibri</vt:lpstr>
      <vt:lpstr>Retopology</vt:lpstr>
      <vt:lpstr>Texturing</vt:lpstr>
      <vt:lpstr>Review: Modeling Pipeline</vt:lpstr>
      <vt:lpstr>UV Unwrapping</vt:lpstr>
      <vt:lpstr>UV Seams</vt:lpstr>
      <vt:lpstr>UV Unwrapping Strategy</vt:lpstr>
      <vt:lpstr>Texturing</vt:lpstr>
      <vt:lpstr>Material</vt:lpstr>
      <vt:lpstr>Unity Material</vt:lpstr>
      <vt:lpstr>Normal Map Baking</vt:lpstr>
      <vt:lpstr>Ambient Occlusion Map Baking</vt:lpstr>
      <vt:lpstr>Secondary Maps &amp; Mask</vt:lpstr>
      <vt:lpstr>Procedural Texture</vt:lpstr>
      <vt:lpstr>Triplanar Mapping</vt:lpstr>
      <vt:lpstr>3D Texture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Texturing</dc:title>
  <dc:creator>Hyunsoo Kim</dc:creator>
  <cp:lastModifiedBy>Hyunsoo Kim</cp:lastModifiedBy>
  <cp:revision>13</cp:revision>
  <dcterms:created xsi:type="dcterms:W3CDTF">2020-10-30T15:08:19Z</dcterms:created>
  <dcterms:modified xsi:type="dcterms:W3CDTF">2020-10-31T10:17:23Z</dcterms:modified>
</cp:coreProperties>
</file>