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3df1230045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3df1230045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3df1230045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3df1230045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3df1230045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3df1230045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3df1230045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3df123004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3df123004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3df123004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3df1230045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3df1230045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3df123004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3df123004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3df1230045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3df1230045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3df1230045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3df1230045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3df1230045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3df1230045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3df1230045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3df1230045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4800">
                <a:solidFill>
                  <a:srgbClr val="000000"/>
                </a:solidFill>
              </a:rPr>
              <a:t>Unity</a:t>
            </a:r>
            <a:endParaRPr sz="4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4800"/>
              <a:t>Cel Shading</a:t>
            </a:r>
            <a:endParaRPr sz="4800">
              <a:solidFill>
                <a:srgbClr val="000000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7130400" y="4404600"/>
            <a:ext cx="2013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ko" sz="1800">
                <a:solidFill>
                  <a:srgbClr val="595959"/>
                </a:solidFill>
              </a:rPr>
              <a:t>19’ @모야멍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ko" sz="1800">
                <a:solidFill>
                  <a:srgbClr val="595959"/>
                </a:solidFill>
              </a:rPr>
              <a:t>정우현</a:t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Outline - Method 1</a:t>
            </a:r>
            <a:endParaRPr/>
          </a:p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중심 기준으로 스케일을 조금 키워서 그리기 → vertex shader의 활용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arenR"/>
            </a:pPr>
            <a:r>
              <a:rPr lang="ko"/>
              <a:t>Object space에서 Scaling matrix 곱하기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ko"/>
              <a:t>Normal vector 방향으로 원하는 만큼 vertex 움직이기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ko"/>
              <a:t>Tip) clip coordinate의 w값(=1/depth)를 잘 이용하면 depth에 상관 없이 일정한 두께의 outline을 그리기에 용이해진다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Outline - Method 1</a:t>
            </a:r>
            <a:endParaRPr/>
          </a:p>
        </p:txBody>
      </p:sp>
      <p:sp>
        <p:nvSpPr>
          <p:cNvPr id="119" name="Google Shape;119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그러면 커진 물체를 어떻게 원래 물체 뒤에 렌더할 것인가?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/>
              <a:t>→ (일반적인 오브젝트들 기준) front-face culling을 이용하자!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/>
              <a:t>외곽선 물체에 front face culling을 박으면 뒷면만 렌더되고,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ko"/>
              <a:t>이 뒷면 위에 자연스럽게 앞면이 올라온다.</a:t>
            </a:r>
            <a:endParaRPr/>
          </a:p>
        </p:txBody>
      </p:sp>
      <p:grpSp>
        <p:nvGrpSpPr>
          <p:cNvPr id="120" name="Google Shape;120;p23"/>
          <p:cNvGrpSpPr/>
          <p:nvPr/>
        </p:nvGrpSpPr>
        <p:grpSpPr>
          <a:xfrm>
            <a:off x="7095425" y="3202675"/>
            <a:ext cx="1517100" cy="1552200"/>
            <a:chOff x="5899250" y="2888675"/>
            <a:chExt cx="1517100" cy="1552200"/>
          </a:xfrm>
        </p:grpSpPr>
        <p:sp>
          <p:nvSpPr>
            <p:cNvPr id="121" name="Google Shape;121;p23"/>
            <p:cNvSpPr/>
            <p:nvPr/>
          </p:nvSpPr>
          <p:spPr>
            <a:xfrm>
              <a:off x="5899250" y="2888675"/>
              <a:ext cx="1517100" cy="15522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6036200" y="3062975"/>
              <a:ext cx="1243200" cy="12036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" name="Google Shape;123;p23"/>
          <p:cNvGrpSpPr/>
          <p:nvPr/>
        </p:nvGrpSpPr>
        <p:grpSpPr>
          <a:xfrm>
            <a:off x="5502325" y="4156575"/>
            <a:ext cx="418750" cy="231900"/>
            <a:chOff x="5023875" y="4253775"/>
            <a:chExt cx="418750" cy="231900"/>
          </a:xfrm>
        </p:grpSpPr>
        <p:cxnSp>
          <p:nvCxnSpPr>
            <p:cNvPr id="124" name="Google Shape;124;p23"/>
            <p:cNvCxnSpPr/>
            <p:nvPr/>
          </p:nvCxnSpPr>
          <p:spPr>
            <a:xfrm flipH="1" rot="10800000">
              <a:off x="5023875" y="4253775"/>
              <a:ext cx="366300" cy="209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5" name="Google Shape;125;p23"/>
            <p:cNvCxnSpPr/>
            <p:nvPr/>
          </p:nvCxnSpPr>
          <p:spPr>
            <a:xfrm>
              <a:off x="5038825" y="4463175"/>
              <a:ext cx="403800" cy="22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26" name="Google Shape;126;p23"/>
            <p:cNvSpPr/>
            <p:nvPr/>
          </p:nvSpPr>
          <p:spPr>
            <a:xfrm>
              <a:off x="5278075" y="4306175"/>
              <a:ext cx="49025" cy="171950"/>
            </a:xfrm>
            <a:custGeom>
              <a:rect b="b" l="l" r="r" t="t"/>
              <a:pathLst>
                <a:path extrusionOk="0" h="6878" w="1961">
                  <a:moveTo>
                    <a:pt x="0" y="0"/>
                  </a:moveTo>
                  <a:cubicBezTo>
                    <a:pt x="2193" y="731"/>
                    <a:pt x="2532" y="5243"/>
                    <a:pt x="897" y="6878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127" name="Google Shape;127;p23"/>
          <p:cNvSpPr/>
          <p:nvPr/>
        </p:nvSpPr>
        <p:spPr>
          <a:xfrm>
            <a:off x="7211039" y="3416550"/>
            <a:ext cx="721000" cy="1211100"/>
          </a:xfrm>
          <a:custGeom>
            <a:rect b="b" l="l" r="r" t="t"/>
            <a:pathLst>
              <a:path extrusionOk="0" h="48444" w="28840">
                <a:moveTo>
                  <a:pt x="16580" y="0"/>
                </a:moveTo>
                <a:cubicBezTo>
                  <a:pt x="8771" y="5575"/>
                  <a:pt x="-928" y="14087"/>
                  <a:pt x="132" y="23624"/>
                </a:cubicBezTo>
                <a:cubicBezTo>
                  <a:pt x="1529" y="36197"/>
                  <a:pt x="16190" y="48444"/>
                  <a:pt x="28840" y="48444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8" name="Google Shape;128;p23"/>
          <p:cNvSpPr/>
          <p:nvPr/>
        </p:nvSpPr>
        <p:spPr>
          <a:xfrm>
            <a:off x="7655450" y="3230254"/>
            <a:ext cx="976475" cy="1494575"/>
          </a:xfrm>
          <a:custGeom>
            <a:rect b="b" l="l" r="r" t="t"/>
            <a:pathLst>
              <a:path extrusionOk="0" h="59783" w="39059">
                <a:moveTo>
                  <a:pt x="0" y="275"/>
                </a:moveTo>
                <a:cubicBezTo>
                  <a:pt x="8104" y="275"/>
                  <a:pt x="16773" y="-824"/>
                  <a:pt x="24222" y="2368"/>
                </a:cubicBezTo>
                <a:cubicBezTo>
                  <a:pt x="31871" y="5646"/>
                  <a:pt x="35991" y="15000"/>
                  <a:pt x="38277" y="23002"/>
                </a:cubicBezTo>
                <a:cubicBezTo>
                  <a:pt x="40821" y="31905"/>
                  <a:pt x="36535" y="42211"/>
                  <a:pt x="31399" y="49915"/>
                </a:cubicBezTo>
                <a:cubicBezTo>
                  <a:pt x="28313" y="54543"/>
                  <a:pt x="21875" y="55851"/>
                  <a:pt x="17942" y="59784"/>
                </a:cubicBezTo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ko"/>
              <a:t>지난 주의 force field에서 사용했던 view dir 과 normal의 내적을 응용해보자</a:t>
            </a:r>
            <a:endParaRPr/>
          </a:p>
        </p:txBody>
      </p:sp>
      <p:sp>
        <p:nvSpPr>
          <p:cNvPr id="134" name="Google Shape;13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Rim lighting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Cel shading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Cartoon rendering </a:t>
            </a:r>
            <a:r>
              <a:rPr lang="ko"/>
              <a:t>같은 다른 여러 명칭으로도 불림.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/>
              <a:t>일반적인 실사 렌더링이 아닌,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ko"/>
              <a:t> 만화적 표현에 가까운 렌더를 하는 방식.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1350" y="1979925"/>
            <a:ext cx="4112650" cy="31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</a:t>
            </a:r>
            <a:r>
              <a:rPr lang="ko"/>
              <a:t>haracteristics of Cel shading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Discrete</a:t>
            </a:r>
            <a:r>
              <a:rPr b="1" lang="ko"/>
              <a:t>한 음영 표현 - </a:t>
            </a:r>
            <a:r>
              <a:rPr b="1" lang="ko"/>
              <a:t>Ramp shading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/>
              <a:t>모델링을 누끼 딴 듯이 렌더링하는 </a:t>
            </a:r>
            <a:r>
              <a:rPr lang="ko"/>
              <a:t>3D Outline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ko"/>
              <a:t>외곽을 밝게 빛나게 하는 </a:t>
            </a:r>
            <a:r>
              <a:rPr lang="ko"/>
              <a:t>Rim Lighting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Cel shading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원신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ko"/>
              <a:t> → Ramp shading + Outline</a:t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 b="1769" l="32036" r="34279" t="16691"/>
          <a:stretch/>
        </p:blipFill>
        <p:spPr>
          <a:xfrm>
            <a:off x="5479925" y="154325"/>
            <a:ext cx="3664074" cy="498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Cel shading</a:t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젤다의 전설 브레스 오브 더 와일드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ko"/>
              <a:t> → Ramp shading + Rim Lighting (Only for objects)</a:t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5075" y="2033475"/>
            <a:ext cx="5528925" cy="3110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Cel shading</a:t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보더랜드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/>
              <a:t> → Outline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ko"/>
              <a:t> → Cel shading이라고 부르지 않음.</a:t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4251" y="332400"/>
            <a:ext cx="1899750" cy="481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Ramp shading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명암은 빛과 면에 전적으로 의존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/>
              <a:t> → NdotL = dot(normal, lightDir)</a:t>
            </a:r>
            <a:r>
              <a:rPr lang="ko"/>
              <a:t>을 이용하자!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/>
              <a:t>NdotL 구간을 잘 나눠서 discretize하면 된다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ko"/>
              <a:t>LUT(Look Up Table)텍스쳐로 이 구간 함수를 미리 만들어 놓을 수도 있다!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Outline</a:t>
            </a:r>
            <a:endParaRPr/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방법이 여러 개 있다.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ko"/>
              <a:t>여기서는 이 중 일부만 소개합니다.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Outline - Method 1</a:t>
            </a:r>
            <a:endParaRPr/>
          </a:p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일단 물체를 두 번 그릴 것이다.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/>
              <a:t>첫 번째는 중심 기준으로 스케일을 조금 키워서 그린 후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ko"/>
              <a:t>두 번째는 그 위에 그릴 것이다.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