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61" r:id="rId6"/>
    <p:sldId id="278" r:id="rId7"/>
    <p:sldId id="279" r:id="rId8"/>
    <p:sldId id="280" r:id="rId9"/>
    <p:sldId id="281" r:id="rId10"/>
    <p:sldId id="260" r:id="rId11"/>
    <p:sldId id="282" r:id="rId12"/>
    <p:sldId id="283" r:id="rId13"/>
    <p:sldId id="284" r:id="rId14"/>
    <p:sldId id="285" r:id="rId15"/>
    <p:sldId id="258" r:id="rId16"/>
    <p:sldId id="259" r:id="rId17"/>
    <p:sldId id="262" r:id="rId18"/>
    <p:sldId id="263" r:id="rId19"/>
    <p:sldId id="264" r:id="rId20"/>
    <p:sldId id="265" r:id="rId21"/>
    <p:sldId id="266" r:id="rId22"/>
    <p:sldId id="268" r:id="rId23"/>
    <p:sldId id="267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87" r:id="rId32"/>
    <p:sldId id="288" r:id="rId33"/>
    <p:sldId id="289" r:id="rId34"/>
    <p:sldId id="286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48D868-F402-49F5-ABD1-17176A4A4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FB8CBA9-0570-4537-8643-FFE561DB2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CAE4C2-105A-40AB-904D-8C29F7B5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ACE326-D2CB-4CC7-87C8-7BE9745B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E6E1B5-E4D5-42B9-8A8E-AD341F14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23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5F7625-0582-4E8C-A406-7A0C5959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D1DC85-FD40-4E39-9C8F-176C67852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D44736-BDA4-4B8C-AAA0-6A350769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56F218-99ED-4180-A8D7-03BD4A5C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FB1442-394F-46EC-9823-2683F1F4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54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AC7F46D-9507-4A4B-90E4-D5D4CA772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831D2C1-4861-4DC3-8B1E-CB35502C6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E4C26A-BE98-4DAF-89F8-AD388DFF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128FF1-08A5-4942-B3E9-71B31952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B8CD8C-2DB7-4C86-8134-6AFB835F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43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E7DA0B-59ED-440F-BE9F-144C5955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876DDB-BAAA-4618-AC59-5DBE84618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948C92-33A7-4C64-977C-103D1DC7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CFD31D-7898-4293-9F1A-2EE9D1A9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E57209-F6D2-4C48-ADA4-97994078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93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27CD45-8458-4DDE-9196-AA4BD84B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0B9DB5-4A8E-4579-A9BC-2B5B8C413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36B1B0-BBF7-492B-B48F-4525C201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5AB338-4D78-423C-B20C-29AB3687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F1A907-A1CF-425A-9157-61F3EEC9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21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157FD2-7854-4443-B53A-B0D3B9F4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20A17B-3E9F-4029-B808-98931A58E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A3E9C2-91DA-41AB-B60F-7C7C7482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6F6ECF-9D28-44E6-B244-973AFD95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A47A8C-451B-403D-A62C-54790825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99AEBB-73AC-48B6-8EAE-37FEE2AB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86EFCF-EC23-4D90-A3BE-DEDA591A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64A77E-1053-498D-91EA-0DFC9789F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93C52E7-36D3-4FF5-8ACD-83EF13B6C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D4219A4-2414-47A3-8BEC-7165707E5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753D748-0983-4909-9933-950D8CEE1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0E32953-F767-4A91-8569-D6D0D107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1ECA811-AFB0-482E-A0AD-CD4446FF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32E8ED9-E46E-4787-B0EE-2BA05DE5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11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8EC726-30A8-477A-8CA5-2E0969F9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C7ECE30-8220-4BC2-9F2E-41B3D68E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DFE638-7911-4EBB-BE81-05F2B93F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C2BCF9-6BD4-403E-BFDF-F6A2B0E3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5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52BEB0D-89D0-4C0D-AB0E-4EB793E6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19E0C2B-1F03-4266-8291-E3CA09C9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B24C40-67AC-407A-8F28-DE36E717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75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A1CB55-D0BB-43A4-B904-FC2813F7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9A9AD8-FB27-4279-84D5-48C0152C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015E40-CA01-44C1-9498-5AC9A8556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C8C616-7E88-4D8C-9CC6-E8C669BF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C51A2C3-7812-434D-BBAD-5C00B096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ECF8F7-F642-49FE-B6FF-EF9A283B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53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0A586-2ECB-4B14-BF7F-412522A2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474E2C4-062A-4EF8-A962-8332091D2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09C7494-DF1A-4DC2-BD5C-4CFACE6B2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A1C292-D84B-4755-B601-A803B8D7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8285D9-E058-44F5-BA08-FE30608A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BA9477-DABA-4659-9B2C-6823A726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23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A2340CF-CBE8-4E1C-AE6C-83110077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7AE88F-FF25-4B77-919C-36090B54B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B5F5A0-4406-4A17-9687-A555BB406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21DE-5E3D-4711-993B-DB156A70F168}" type="datetimeFigureOut">
              <a:rPr lang="ko-KR" altLang="en-US" smtClean="0"/>
              <a:t>2024-03-26-Tuesday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A65826-DF4A-4E54-BA5D-1830DE4F8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D9E2E3-DE3F-47DC-9665-8C545029F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5E26-C0F0-4827-8A8C-FE759F0B42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8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EF9910B-0E32-454D-8DDA-1BC70E26967B}"/>
              </a:ext>
            </a:extLst>
          </p:cNvPr>
          <p:cNvSpPr txBox="1"/>
          <p:nvPr/>
        </p:nvSpPr>
        <p:spPr>
          <a:xfrm>
            <a:off x="558140" y="2921168"/>
            <a:ext cx="4554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FF0000"/>
                </a:solidFill>
              </a:rPr>
              <a:t>트</a:t>
            </a:r>
            <a:r>
              <a:rPr lang="ko-KR" altLang="en-US" sz="4000" dirty="0">
                <a:solidFill>
                  <a:schemeClr val="accent1"/>
                </a:solidFill>
              </a:rPr>
              <a:t>릭</a:t>
            </a:r>
            <a:r>
              <a:rPr lang="ko-KR" altLang="en-US" sz="6000" dirty="0">
                <a:solidFill>
                  <a:srgbClr val="FF0000"/>
                </a:solidFill>
              </a:rPr>
              <a:t> </a:t>
            </a:r>
            <a:r>
              <a:rPr lang="ko-KR" altLang="en-US" sz="6000" dirty="0" err="1">
                <a:solidFill>
                  <a:srgbClr val="FF0000"/>
                </a:solidFill>
              </a:rPr>
              <a:t>테이킹</a:t>
            </a:r>
            <a:endParaRPr lang="ko-KR" altLang="en-US" sz="6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E7B5F-2424-4FC6-9501-C7346833AEE4}"/>
              </a:ext>
            </a:extLst>
          </p:cNvPr>
          <p:cNvSpPr txBox="1"/>
          <p:nvPr/>
        </p:nvSpPr>
        <p:spPr>
          <a:xfrm>
            <a:off x="5371604" y="2867729"/>
            <a:ext cx="1023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/>
              <a:t>vs</a:t>
            </a:r>
            <a:endParaRPr lang="ko-KR" altLang="en-US" sz="6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ECDE6C-F70F-474C-B6A0-00A8164C6345}"/>
              </a:ext>
            </a:extLst>
          </p:cNvPr>
          <p:cNvSpPr txBox="1"/>
          <p:nvPr/>
        </p:nvSpPr>
        <p:spPr>
          <a:xfrm>
            <a:off x="6715494" y="4390900"/>
            <a:ext cx="938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/>
              <a:t>클</a:t>
            </a:r>
            <a:endParaRPr lang="en-US" altLang="ko-KR" sz="6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025362-C9D6-4851-85D1-CC0BCA7A400A}"/>
              </a:ext>
            </a:extLst>
          </p:cNvPr>
          <p:cNvSpPr txBox="1"/>
          <p:nvPr/>
        </p:nvSpPr>
        <p:spPr>
          <a:xfrm>
            <a:off x="7701146" y="3428999"/>
            <a:ext cx="938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/>
              <a:t>라</a:t>
            </a:r>
            <a:endParaRPr lang="en-US" altLang="ko-KR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787E77-734B-4FDA-AF0A-DD24A4FBCA6E}"/>
              </a:ext>
            </a:extLst>
          </p:cNvPr>
          <p:cNvSpPr txBox="1"/>
          <p:nvPr/>
        </p:nvSpPr>
        <p:spPr>
          <a:xfrm>
            <a:off x="8775863" y="2413336"/>
            <a:ext cx="938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/>
              <a:t>이</a:t>
            </a:r>
            <a:endParaRPr lang="en-US" altLang="ko-KR" sz="6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1EF48-4E95-4789-9824-1D4A2A4D7C64}"/>
              </a:ext>
            </a:extLst>
          </p:cNvPr>
          <p:cNvSpPr txBox="1"/>
          <p:nvPr/>
        </p:nvSpPr>
        <p:spPr>
          <a:xfrm>
            <a:off x="9714016" y="1397673"/>
            <a:ext cx="938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/>
              <a:t>밍</a:t>
            </a:r>
            <a:endParaRPr lang="en-US" altLang="ko-KR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36B876-B4C3-4CB9-B2DD-314086C7D21C}"/>
              </a:ext>
            </a:extLst>
          </p:cNvPr>
          <p:cNvSpPr txBox="1"/>
          <p:nvPr/>
        </p:nvSpPr>
        <p:spPr>
          <a:xfrm>
            <a:off x="9244939" y="6211669"/>
            <a:ext cx="29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21’ </a:t>
            </a:r>
            <a:r>
              <a:rPr lang="ko-KR" altLang="en-US" dirty="0"/>
              <a:t>안희진</a:t>
            </a:r>
            <a:endParaRPr lang="en-US" altLang="ko-KR" dirty="0"/>
          </a:p>
          <a:p>
            <a:pPr algn="r"/>
            <a:r>
              <a:rPr lang="en-US" altLang="ko-KR" dirty="0"/>
              <a:t>2024-03-26 </a:t>
            </a:r>
            <a:r>
              <a:rPr lang="ko-KR" altLang="en-US" dirty="0"/>
              <a:t>하제인의 게임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5598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74F69-1CF5-4B36-91AB-5D01C7E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459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74F69-1CF5-4B36-91AB-5D01C7E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11834B4-EE25-4C83-B5F1-616D444540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07" y="3115789"/>
            <a:ext cx="3030681" cy="20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1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74F69-1CF5-4B36-91AB-5D01C7E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11834B4-EE25-4C83-B5F1-616D444540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07" y="3115789"/>
            <a:ext cx="3030681" cy="2018434"/>
          </a:xfrm>
          <a:prstGeom prst="rect">
            <a:avLst/>
          </a:prstGeom>
        </p:spPr>
      </p:pic>
      <p:sp>
        <p:nvSpPr>
          <p:cNvPr id="6" name="곱하기 기호 5">
            <a:extLst>
              <a:ext uri="{FF2B5EF4-FFF2-40B4-BE49-F238E27FC236}">
                <a16:creationId xmlns:a16="http://schemas.microsoft.com/office/drawing/2014/main" id="{7963D00F-BA2C-4D85-87BE-39D27F96604B}"/>
              </a:ext>
            </a:extLst>
          </p:cNvPr>
          <p:cNvSpPr/>
          <p:nvPr/>
        </p:nvSpPr>
        <p:spPr>
          <a:xfrm>
            <a:off x="967838" y="2676216"/>
            <a:ext cx="3224150" cy="2897579"/>
          </a:xfrm>
          <a:prstGeom prst="mathMultiply">
            <a:avLst>
              <a:gd name="adj1" fmla="val 947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16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74F69-1CF5-4B36-91AB-5D01C7E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11834B4-EE25-4C83-B5F1-616D444540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07" y="3115789"/>
            <a:ext cx="3030681" cy="2018434"/>
          </a:xfrm>
          <a:prstGeom prst="rect">
            <a:avLst/>
          </a:prstGeom>
        </p:spPr>
      </p:pic>
      <p:sp>
        <p:nvSpPr>
          <p:cNvPr id="6" name="곱하기 기호 5">
            <a:extLst>
              <a:ext uri="{FF2B5EF4-FFF2-40B4-BE49-F238E27FC236}">
                <a16:creationId xmlns:a16="http://schemas.microsoft.com/office/drawing/2014/main" id="{7963D00F-BA2C-4D85-87BE-39D27F96604B}"/>
              </a:ext>
            </a:extLst>
          </p:cNvPr>
          <p:cNvSpPr/>
          <p:nvPr/>
        </p:nvSpPr>
        <p:spPr>
          <a:xfrm>
            <a:off x="967838" y="2676216"/>
            <a:ext cx="3224150" cy="2897579"/>
          </a:xfrm>
          <a:prstGeom prst="mathMultiply">
            <a:avLst>
              <a:gd name="adj1" fmla="val 947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 descr="보드게임] 스컬킹 (Skullking) 룰 규칙 설명 - NO.6">
            <a:extLst>
              <a:ext uri="{FF2B5EF4-FFF2-40B4-BE49-F238E27FC236}">
                <a16:creationId xmlns:a16="http://schemas.microsoft.com/office/drawing/2014/main" id="{EEFA64EF-64F6-4694-982B-16AB145A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393" y="2262249"/>
            <a:ext cx="2557542" cy="32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2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74F69-1CF5-4B36-91AB-5D01C7E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11834B4-EE25-4C83-B5F1-616D444540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07" y="3115789"/>
            <a:ext cx="3030681" cy="2018434"/>
          </a:xfrm>
          <a:prstGeom prst="rect">
            <a:avLst/>
          </a:prstGeom>
        </p:spPr>
      </p:pic>
      <p:sp>
        <p:nvSpPr>
          <p:cNvPr id="6" name="곱하기 기호 5">
            <a:extLst>
              <a:ext uri="{FF2B5EF4-FFF2-40B4-BE49-F238E27FC236}">
                <a16:creationId xmlns:a16="http://schemas.microsoft.com/office/drawing/2014/main" id="{7963D00F-BA2C-4D85-87BE-39D27F96604B}"/>
              </a:ext>
            </a:extLst>
          </p:cNvPr>
          <p:cNvSpPr/>
          <p:nvPr/>
        </p:nvSpPr>
        <p:spPr>
          <a:xfrm>
            <a:off x="967838" y="2676216"/>
            <a:ext cx="3224150" cy="2897579"/>
          </a:xfrm>
          <a:prstGeom prst="mathMultiply">
            <a:avLst>
              <a:gd name="adj1" fmla="val 947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 descr="보드게임] 스컬킹 (Skullking) 룰 규칙 설명 - NO.6">
            <a:extLst>
              <a:ext uri="{FF2B5EF4-FFF2-40B4-BE49-F238E27FC236}">
                <a16:creationId xmlns:a16="http://schemas.microsoft.com/office/drawing/2014/main" id="{EEFA64EF-64F6-4694-982B-16AB145A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393" y="2262249"/>
            <a:ext cx="2557542" cy="32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스페이스 크루 보드게임 |">
            <a:extLst>
              <a:ext uri="{FF2B5EF4-FFF2-40B4-BE49-F238E27FC236}">
                <a16:creationId xmlns:a16="http://schemas.microsoft.com/office/drawing/2014/main" id="{4D0A1760-231B-40BE-A607-B0CAB9F3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262" y="1994343"/>
            <a:ext cx="2435431" cy="33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0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4789A8-F8E3-4D23-B955-30186B45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공통점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969DA5-1C8E-4103-A2E9-5803A93F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카드 게임이다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번갈아 가면서 차례가 오고</a:t>
            </a:r>
            <a:r>
              <a:rPr lang="en-US" altLang="ko-KR" dirty="0"/>
              <a:t>, </a:t>
            </a:r>
            <a:r>
              <a:rPr lang="ko-KR" altLang="en-US" dirty="0"/>
              <a:t>자기 차례에 카드를 낸다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강한 카드와 약한 카드</a:t>
            </a:r>
            <a:r>
              <a:rPr lang="en-US" altLang="ko-KR" dirty="0"/>
              <a:t>(</a:t>
            </a:r>
            <a:r>
              <a:rPr lang="ko-KR" altLang="en-US" dirty="0"/>
              <a:t>대소</a:t>
            </a:r>
            <a:r>
              <a:rPr lang="en-US" altLang="ko-KR" dirty="0"/>
              <a:t>, </a:t>
            </a:r>
            <a:r>
              <a:rPr lang="ko-KR" altLang="en-US" dirty="0"/>
              <a:t>서열</a:t>
            </a:r>
            <a:r>
              <a:rPr lang="en-US" altLang="ko-KR" dirty="0"/>
              <a:t>)</a:t>
            </a:r>
            <a:r>
              <a:rPr lang="ko-KR" altLang="en-US" dirty="0"/>
              <a:t>가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004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9100180-C71B-41B8-9AD6-A9A149BD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차이점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C366810-EBE8-4D64-8747-121C44532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C94B5D-4054-4F6F-A708-B36C959769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모두 카드를 </a:t>
            </a:r>
            <a:r>
              <a:rPr lang="ko-KR" altLang="en-US" sz="2400" b="1" dirty="0"/>
              <a:t>반드시</a:t>
            </a:r>
            <a:r>
              <a:rPr lang="ko-KR" altLang="en-US" sz="2400" dirty="0"/>
              <a:t> </a:t>
            </a:r>
            <a:r>
              <a:rPr lang="en-US" altLang="ko-KR" sz="2400" dirty="0"/>
              <a:t>1</a:t>
            </a:r>
            <a:r>
              <a:rPr lang="ko-KR" altLang="en-US" sz="2400" dirty="0"/>
              <a:t>장씩 내고</a:t>
            </a:r>
            <a:r>
              <a:rPr lang="en-US" altLang="ko-KR" sz="2400" dirty="0"/>
              <a:t>(</a:t>
            </a:r>
            <a:r>
              <a:rPr lang="ko-KR" altLang="en-US" sz="2400" dirty="0"/>
              <a:t>이를 트릭이라 함</a:t>
            </a:r>
            <a:r>
              <a:rPr lang="en-US" altLang="ko-KR" sz="2400" dirty="0"/>
              <a:t>), </a:t>
            </a:r>
            <a:r>
              <a:rPr lang="ko-KR" altLang="en-US" sz="2400" dirty="0"/>
              <a:t>승자를 결정한다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보통 적절한 트릭을 따내야 승리함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939A4D7-3692-4526-BBCE-9DD85E6A4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err="1"/>
              <a:t>클라이밍</a:t>
            </a:r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FAA715D1-BF23-4FC5-ABBD-FD26D3FA34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상황이나 필요에 따라 카드를 내지 않거나</a:t>
            </a:r>
            <a:r>
              <a:rPr lang="en-US" altLang="ko-KR" sz="2400" dirty="0"/>
              <a:t>, </a:t>
            </a:r>
            <a:r>
              <a:rPr lang="ko-KR" altLang="en-US" sz="2400" dirty="0"/>
              <a:t>계속 낼 수 있다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보통 </a:t>
            </a:r>
            <a:r>
              <a:rPr lang="ko-KR" altLang="en-US" sz="2400" dirty="0" err="1"/>
              <a:t>손패를</a:t>
            </a:r>
            <a:r>
              <a:rPr lang="ko-KR" altLang="en-US" sz="2400" dirty="0"/>
              <a:t> 빨리 털어야 승리함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5238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178EBD6B-E71D-4979-975D-9C26AD56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상세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E14B3C6F-90DC-4739-98B3-0527330F4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카드를 균등하게 나눠 가진다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매 라운드</a:t>
            </a:r>
            <a:r>
              <a:rPr lang="en-US" altLang="ko-KR" dirty="0"/>
              <a:t>(</a:t>
            </a:r>
            <a:r>
              <a:rPr lang="ko-KR" altLang="en-US" dirty="0"/>
              <a:t>트릭</a:t>
            </a:r>
            <a:r>
              <a:rPr lang="en-US" altLang="ko-KR" dirty="0"/>
              <a:t>)</a:t>
            </a:r>
            <a:r>
              <a:rPr lang="ko-KR" altLang="en-US" dirty="0"/>
              <a:t>마다 선 플레이어부터 돌아가면서 카드를 한 장씩 낸다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가장 강한 카드를 낸 사람이 트릭에 나온 카드를 </a:t>
            </a:r>
            <a:r>
              <a:rPr lang="en-US" altLang="ko-KR" dirty="0"/>
              <a:t>‘</a:t>
            </a:r>
            <a:r>
              <a:rPr lang="ko-KR" altLang="en-US" dirty="0"/>
              <a:t>딴다</a:t>
            </a:r>
            <a:r>
              <a:rPr lang="en-US" altLang="ko-KR" dirty="0"/>
              <a:t>’.</a:t>
            </a:r>
          </a:p>
          <a:p>
            <a:r>
              <a:rPr lang="en-US" altLang="ko-KR" dirty="0"/>
              <a:t>4. </a:t>
            </a:r>
            <a:r>
              <a:rPr lang="ko-KR" altLang="en-US" dirty="0"/>
              <a:t>직전 트릭에서 이긴 사람이 선 플레이어가 되어 새로운 트릭을 시작한다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527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178EBD6B-E71D-4979-975D-9C26AD56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상세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E14B3C6F-90DC-4739-98B3-0527330F4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59191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카드를 균등하게 나눠 가진다</a:t>
            </a:r>
            <a:r>
              <a:rPr lang="en-US" altLang="ko-KR" dirty="0"/>
              <a:t>.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2. </a:t>
            </a:r>
            <a:r>
              <a:rPr lang="ko-KR" altLang="en-US" dirty="0">
                <a:solidFill>
                  <a:srgbClr val="FF0000"/>
                </a:solidFill>
              </a:rPr>
              <a:t>매 라운드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트릭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마다 선 플레이어부터 돌아가면서 카드를 한 장씩 낸다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가장 강한 카드를 낸 사람이 트릭에 나온 카드를 </a:t>
            </a:r>
            <a:r>
              <a:rPr lang="en-US" altLang="ko-KR" dirty="0"/>
              <a:t>‘</a:t>
            </a:r>
            <a:r>
              <a:rPr lang="ko-KR" altLang="en-US" dirty="0"/>
              <a:t>딴다</a:t>
            </a:r>
            <a:r>
              <a:rPr lang="en-US" altLang="ko-KR" dirty="0"/>
              <a:t>’.</a:t>
            </a:r>
          </a:p>
          <a:p>
            <a:r>
              <a:rPr lang="en-US" altLang="ko-KR" dirty="0"/>
              <a:t>4. </a:t>
            </a:r>
            <a:r>
              <a:rPr lang="ko-KR" altLang="en-US" dirty="0"/>
              <a:t>직전 트릭에서 이긴 사람이 선 플레이어가 되어 새로운 트릭을 시작한다</a:t>
            </a:r>
            <a:r>
              <a:rPr lang="en-US" altLang="ko-KR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DAE73D-834F-40CD-8EB1-331CBD5C1F2D}"/>
              </a:ext>
            </a:extLst>
          </p:cNvPr>
          <p:cNvSpPr txBox="1"/>
          <p:nvPr/>
        </p:nvSpPr>
        <p:spPr>
          <a:xfrm>
            <a:off x="1307275" y="5100452"/>
            <a:ext cx="9577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선</a:t>
            </a:r>
            <a:r>
              <a:rPr lang="en-US" altLang="ko-KR" sz="2400" dirty="0"/>
              <a:t>(leading)</a:t>
            </a:r>
            <a:r>
              <a:rPr lang="ko-KR" altLang="en-US" sz="2400" dirty="0"/>
              <a:t> 플레이어가 낸 카드의 색깔</a:t>
            </a:r>
            <a:r>
              <a:rPr lang="en-US" altLang="ko-KR" sz="2400" dirty="0"/>
              <a:t>(</a:t>
            </a:r>
            <a:r>
              <a:rPr lang="ko-KR" altLang="en-US" sz="2400" dirty="0" err="1"/>
              <a:t>플레잉</a:t>
            </a:r>
            <a:r>
              <a:rPr lang="ko-KR" altLang="en-US" sz="2400" dirty="0"/>
              <a:t> 카드의 경우 문양</a:t>
            </a:r>
            <a:r>
              <a:rPr lang="en-US" altLang="ko-KR" sz="2400" dirty="0"/>
              <a:t>)</a:t>
            </a:r>
            <a:r>
              <a:rPr lang="ko-KR" altLang="en-US" sz="2400" dirty="0"/>
              <a:t>을 </a:t>
            </a:r>
            <a:r>
              <a:rPr lang="ko-KR" altLang="en-US" sz="2400" dirty="0">
                <a:solidFill>
                  <a:srgbClr val="FF0000"/>
                </a:solidFill>
              </a:rPr>
              <a:t>리딩 컬러</a:t>
            </a:r>
            <a:r>
              <a:rPr lang="ko-KR" altLang="en-US" sz="2400" dirty="0"/>
              <a:t>라 한다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일반적으로</a:t>
            </a:r>
            <a:r>
              <a:rPr lang="en-US" altLang="ko-KR" sz="2400" dirty="0"/>
              <a:t>, </a:t>
            </a:r>
            <a:r>
              <a:rPr lang="ko-KR" altLang="en-US" sz="2400" dirty="0"/>
              <a:t>리딩 컬러의 카드를 손에 들고 있으면 </a:t>
            </a:r>
            <a:r>
              <a:rPr lang="ko-KR" altLang="en-US" sz="2400" b="1" dirty="0"/>
              <a:t>반드시</a:t>
            </a:r>
            <a:r>
              <a:rPr lang="ko-KR" altLang="en-US" sz="2400" dirty="0"/>
              <a:t> 내야 한다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5474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178EBD6B-E71D-4979-975D-9C26AD56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상세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E14B3C6F-90DC-4739-98B3-0527330F4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93876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카드를 균등하게 나눠 가진다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매 라운드</a:t>
            </a:r>
            <a:r>
              <a:rPr lang="en-US" altLang="ko-KR" dirty="0"/>
              <a:t>(</a:t>
            </a:r>
            <a:r>
              <a:rPr lang="ko-KR" altLang="en-US" dirty="0"/>
              <a:t>트릭</a:t>
            </a:r>
            <a:r>
              <a:rPr lang="en-US" altLang="ko-KR" dirty="0"/>
              <a:t>)</a:t>
            </a:r>
            <a:r>
              <a:rPr lang="ko-KR" altLang="en-US" dirty="0"/>
              <a:t>마다 선 플레이어부터 돌아가면서 카드를 한 장씩 낸다</a:t>
            </a:r>
            <a:r>
              <a:rPr lang="en-US" altLang="ko-KR" dirty="0"/>
              <a:t>.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3. </a:t>
            </a:r>
            <a:r>
              <a:rPr lang="ko-KR" altLang="en-US" dirty="0">
                <a:solidFill>
                  <a:srgbClr val="FF0000"/>
                </a:solidFill>
              </a:rPr>
              <a:t>가장 강한 카드를 낸 사람이 트릭에 나온 카드를 </a:t>
            </a:r>
            <a:r>
              <a:rPr lang="en-US" altLang="ko-KR" dirty="0">
                <a:solidFill>
                  <a:srgbClr val="FF0000"/>
                </a:solidFill>
              </a:rPr>
              <a:t>‘</a:t>
            </a:r>
            <a:r>
              <a:rPr lang="ko-KR" altLang="en-US" dirty="0">
                <a:solidFill>
                  <a:srgbClr val="FF0000"/>
                </a:solidFill>
              </a:rPr>
              <a:t>딴다</a:t>
            </a:r>
            <a:r>
              <a:rPr lang="en-US" altLang="ko-KR" dirty="0">
                <a:solidFill>
                  <a:srgbClr val="FF0000"/>
                </a:solidFill>
              </a:rPr>
              <a:t>’.</a:t>
            </a:r>
          </a:p>
          <a:p>
            <a:r>
              <a:rPr lang="en-US" altLang="ko-KR" dirty="0"/>
              <a:t>4. </a:t>
            </a:r>
            <a:r>
              <a:rPr lang="ko-KR" altLang="en-US" dirty="0"/>
              <a:t>직전 트릭에서 이긴 사람이 선 플레이어가 되어 새로운 트릭을 시작한다</a:t>
            </a:r>
            <a:r>
              <a:rPr lang="en-US" altLang="ko-KR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0DAC0-D9DC-430E-9A7D-03FB25804F0A}"/>
              </a:ext>
            </a:extLst>
          </p:cNvPr>
          <p:cNvSpPr txBox="1"/>
          <p:nvPr/>
        </p:nvSpPr>
        <p:spPr>
          <a:xfrm>
            <a:off x="2159330" y="5159828"/>
            <a:ext cx="7873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일반적으로</a:t>
            </a:r>
            <a:r>
              <a:rPr lang="en-US" altLang="ko-KR" sz="2400" dirty="0"/>
              <a:t>, </a:t>
            </a:r>
            <a:r>
              <a:rPr lang="ko-KR" altLang="en-US" sz="2400" dirty="0"/>
              <a:t>리딩 컬러가 아닌 카드는 무조건 패배하며</a:t>
            </a:r>
            <a:r>
              <a:rPr lang="en-US" altLang="ko-KR" sz="2400" dirty="0"/>
              <a:t>, </a:t>
            </a:r>
            <a:r>
              <a:rPr lang="ko-KR" altLang="en-US" sz="2400" dirty="0"/>
              <a:t>리딩 컬러 중에서 가장 높은 수가 승리한다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238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426F7E-D787-4301-93F7-FBAE5B90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87" y="352603"/>
            <a:ext cx="10515600" cy="1325563"/>
          </a:xfrm>
        </p:spPr>
        <p:txBody>
          <a:bodyPr/>
          <a:lstStyle/>
          <a:p>
            <a:r>
              <a:rPr lang="ko-KR" altLang="en-US" dirty="0"/>
              <a:t>사전적 정의</a:t>
            </a:r>
          </a:p>
        </p:txBody>
      </p:sp>
    </p:spTree>
    <p:extLst>
      <p:ext uri="{BB962C8B-B14F-4D97-AF65-F5344CB8AC3E}">
        <p14:creationId xmlns:p14="http://schemas.microsoft.com/office/powerpoint/2010/main" val="98677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178EBD6B-E71D-4979-975D-9C26AD56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상세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E14B3C6F-90DC-4739-98B3-0527330F4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카드를 균등하게 나눠 가진다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매 라운드</a:t>
            </a:r>
            <a:r>
              <a:rPr lang="en-US" altLang="ko-KR" dirty="0"/>
              <a:t>(</a:t>
            </a:r>
            <a:r>
              <a:rPr lang="ko-KR" altLang="en-US" dirty="0"/>
              <a:t>트릭</a:t>
            </a:r>
            <a:r>
              <a:rPr lang="en-US" altLang="ko-KR" dirty="0"/>
              <a:t>)</a:t>
            </a:r>
            <a:r>
              <a:rPr lang="ko-KR" altLang="en-US" dirty="0"/>
              <a:t>마다 선 플레이어부터 돌아가면서 카드를 한 장씩 낸다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가장 강한 카드를 낸 사람이 트릭에 나온 카드를 </a:t>
            </a:r>
            <a:r>
              <a:rPr lang="en-US" altLang="ko-KR" dirty="0"/>
              <a:t>‘</a:t>
            </a:r>
            <a:r>
              <a:rPr lang="ko-KR" altLang="en-US" dirty="0"/>
              <a:t>딴다</a:t>
            </a:r>
            <a:r>
              <a:rPr lang="en-US" altLang="ko-KR" dirty="0"/>
              <a:t>’.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4. </a:t>
            </a:r>
            <a:r>
              <a:rPr lang="ko-KR" altLang="en-US" dirty="0">
                <a:solidFill>
                  <a:srgbClr val="FF0000"/>
                </a:solidFill>
              </a:rPr>
              <a:t>직전 트릭에서 이긴 사람이 선 플레이어가 되어 새로운 트릭을 시작한다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2ECF8-7F5C-48B1-A308-5B3509FA8EB9}"/>
              </a:ext>
            </a:extLst>
          </p:cNvPr>
          <p:cNvSpPr txBox="1"/>
          <p:nvPr/>
        </p:nvSpPr>
        <p:spPr>
          <a:xfrm>
            <a:off x="2064327" y="5231081"/>
            <a:ext cx="8063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아무리 높은 숫자도 리딩 컬러가 아니면 패배하기 때문에</a:t>
            </a:r>
            <a:r>
              <a:rPr lang="en-US" altLang="ko-KR" sz="2400" dirty="0"/>
              <a:t>,</a:t>
            </a:r>
          </a:p>
          <a:p>
            <a:r>
              <a:rPr lang="ko-KR" altLang="en-US" sz="2400" dirty="0"/>
              <a:t>리딩 컬러를 정하는 게 중요한 전략적 요소임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5549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8C25B-6611-4B0C-BA28-3A61B0C1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r>
              <a:rPr lang="ko-KR" altLang="en-US" dirty="0"/>
              <a:t> 예시 </a:t>
            </a:r>
            <a:r>
              <a:rPr lang="en-US" altLang="ko-KR" dirty="0"/>
              <a:t>– </a:t>
            </a:r>
            <a:r>
              <a:rPr lang="ko-KR" altLang="en-US" dirty="0" err="1"/>
              <a:t>스컬킹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34D97B-BCCA-4775-BF33-BB6F294E0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핵심 특징</a:t>
            </a:r>
            <a:r>
              <a:rPr lang="en-US" altLang="ko-KR" dirty="0"/>
              <a:t>: </a:t>
            </a:r>
            <a:r>
              <a:rPr lang="ko-KR" altLang="en-US" dirty="0"/>
              <a:t>승률 예측</a:t>
            </a:r>
            <a:r>
              <a:rPr lang="en-US" altLang="ko-KR" dirty="0"/>
              <a:t>, </a:t>
            </a:r>
            <a:r>
              <a:rPr lang="en-US" altLang="ko-KR" strike="sngStrike" dirty="0"/>
              <a:t>(</a:t>
            </a:r>
            <a:r>
              <a:rPr lang="ko-KR" altLang="en-US" strike="sngStrike" dirty="0"/>
              <a:t>자기부정적 예언</a:t>
            </a:r>
            <a:r>
              <a:rPr lang="en-US" altLang="ko-KR" strike="sngStrike" dirty="0"/>
              <a:t>)</a:t>
            </a:r>
            <a:endParaRPr lang="ko-KR" altLang="en-US" strike="sngStrike" dirty="0"/>
          </a:p>
        </p:txBody>
      </p:sp>
      <p:pic>
        <p:nvPicPr>
          <p:cNvPr id="5122" name="Picture 2" descr="보드게임] 스컬킹 (Skullking) 룰 규칙 설명 - NO.6">
            <a:extLst>
              <a:ext uri="{FF2B5EF4-FFF2-40B4-BE49-F238E27FC236}">
                <a16:creationId xmlns:a16="http://schemas.microsoft.com/office/drawing/2014/main" id="{023AAF33-DA9F-40DF-93F8-E4B63DA2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57" y="2631293"/>
            <a:ext cx="2887373" cy="36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6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8C25B-6611-4B0C-BA28-3A61B0C1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r>
              <a:rPr lang="ko-KR" altLang="en-US" dirty="0"/>
              <a:t> 예시 </a:t>
            </a:r>
            <a:r>
              <a:rPr lang="en-US" altLang="ko-KR" dirty="0"/>
              <a:t>– </a:t>
            </a:r>
            <a:r>
              <a:rPr lang="ko-KR" altLang="en-US" dirty="0" err="1"/>
              <a:t>스컬킹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34D97B-BCCA-4775-BF33-BB6F294E0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핵심 특징</a:t>
            </a:r>
            <a:r>
              <a:rPr lang="en-US" altLang="ko-KR" dirty="0"/>
              <a:t>: </a:t>
            </a:r>
            <a:r>
              <a:rPr lang="ko-KR" altLang="en-US" dirty="0"/>
              <a:t>승률 예측</a:t>
            </a:r>
            <a:r>
              <a:rPr lang="en-US" altLang="ko-KR" dirty="0"/>
              <a:t>, </a:t>
            </a:r>
            <a:r>
              <a:rPr lang="en-US" altLang="ko-KR" strike="sngStrike" dirty="0"/>
              <a:t>(</a:t>
            </a:r>
            <a:r>
              <a:rPr lang="ko-KR" altLang="en-US" strike="sngStrike" dirty="0"/>
              <a:t>자기부정적 예언</a:t>
            </a:r>
            <a:r>
              <a:rPr lang="en-US" altLang="ko-KR" strike="sngStrike" dirty="0"/>
              <a:t>)</a:t>
            </a:r>
            <a:endParaRPr lang="ko-KR" altLang="en-US" strike="sngStrike" dirty="0"/>
          </a:p>
        </p:txBody>
      </p:sp>
      <p:pic>
        <p:nvPicPr>
          <p:cNvPr id="5122" name="Picture 2" descr="보드게임] 스컬킹 (Skullking) 룰 규칙 설명 - NO.6">
            <a:extLst>
              <a:ext uri="{FF2B5EF4-FFF2-40B4-BE49-F238E27FC236}">
                <a16:creationId xmlns:a16="http://schemas.microsoft.com/office/drawing/2014/main" id="{023AAF33-DA9F-40DF-93F8-E4B63DA2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57" y="2631293"/>
            <a:ext cx="2887373" cy="36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보드게임] 스컬킹 (Skullking) 룰 규칙 설명 - NO.6">
            <a:extLst>
              <a:ext uri="{FF2B5EF4-FFF2-40B4-BE49-F238E27FC236}">
                <a16:creationId xmlns:a16="http://schemas.microsoft.com/office/drawing/2014/main" id="{CD193046-3622-4A2A-A6A1-3C2AA800A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7913" y="1027906"/>
            <a:ext cx="2154258" cy="54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38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8C25B-6611-4B0C-BA28-3A61B0C1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r>
              <a:rPr lang="ko-KR" altLang="en-US" dirty="0"/>
              <a:t> 예시 </a:t>
            </a:r>
            <a:r>
              <a:rPr lang="en-US" altLang="ko-KR" dirty="0"/>
              <a:t>– </a:t>
            </a:r>
            <a:r>
              <a:rPr lang="ko-KR" altLang="en-US" dirty="0" err="1"/>
              <a:t>스컬킹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34D97B-BCCA-4775-BF33-BB6F294E0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핵심 특징</a:t>
            </a:r>
            <a:r>
              <a:rPr lang="en-US" altLang="ko-KR" dirty="0"/>
              <a:t>: </a:t>
            </a:r>
            <a:r>
              <a:rPr lang="ko-KR" altLang="en-US" dirty="0"/>
              <a:t>승률 예측</a:t>
            </a:r>
            <a:r>
              <a:rPr lang="en-US" altLang="ko-KR" dirty="0"/>
              <a:t>, </a:t>
            </a:r>
            <a:r>
              <a:rPr lang="en-US" altLang="ko-KR" strike="sngStrike" dirty="0"/>
              <a:t>(</a:t>
            </a:r>
            <a:r>
              <a:rPr lang="ko-KR" altLang="en-US" strike="sngStrike" dirty="0"/>
              <a:t>자기부정적 예언</a:t>
            </a:r>
            <a:r>
              <a:rPr lang="en-US" altLang="ko-KR" strike="sngStrike" dirty="0"/>
              <a:t>)</a:t>
            </a:r>
            <a:endParaRPr lang="ko-KR" altLang="en-US" strike="sngStrike" dirty="0"/>
          </a:p>
        </p:txBody>
      </p:sp>
      <p:pic>
        <p:nvPicPr>
          <p:cNvPr id="5122" name="Picture 2" descr="보드게임] 스컬킹 (Skullking) 룰 규칙 설명 - NO.6">
            <a:extLst>
              <a:ext uri="{FF2B5EF4-FFF2-40B4-BE49-F238E27FC236}">
                <a16:creationId xmlns:a16="http://schemas.microsoft.com/office/drawing/2014/main" id="{023AAF33-DA9F-40DF-93F8-E4B63DA2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57" y="2631293"/>
            <a:ext cx="2887373" cy="36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사람 - 무료 사회적인개 아이콘">
            <a:extLst>
              <a:ext uri="{FF2B5EF4-FFF2-40B4-BE49-F238E27FC236}">
                <a16:creationId xmlns:a16="http://schemas.microsoft.com/office/drawing/2014/main" id="{BABCD762-B186-4804-B92F-A630CBED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316" y="5587804"/>
            <a:ext cx="1178318" cy="11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사람 - 무료 사회적인개 아이콘">
            <a:extLst>
              <a:ext uri="{FF2B5EF4-FFF2-40B4-BE49-F238E27FC236}">
                <a16:creationId xmlns:a16="http://schemas.microsoft.com/office/drawing/2014/main" id="{B1B1A336-E871-48FE-A917-C43DF051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7291" y="5621441"/>
            <a:ext cx="1178318" cy="11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사람 - 무료 사회적인개 아이콘">
            <a:extLst>
              <a:ext uri="{FF2B5EF4-FFF2-40B4-BE49-F238E27FC236}">
                <a16:creationId xmlns:a16="http://schemas.microsoft.com/office/drawing/2014/main" id="{8C599DDC-C675-48B0-8D96-3BF0EF12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825" y="4031147"/>
            <a:ext cx="1178318" cy="11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사람 - 무료 사회적인개 아이콘">
            <a:extLst>
              <a:ext uri="{FF2B5EF4-FFF2-40B4-BE49-F238E27FC236}">
                <a16:creationId xmlns:a16="http://schemas.microsoft.com/office/drawing/2014/main" id="{3A61598D-C52C-4CEC-8A36-66CE61D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7291" y="2610502"/>
            <a:ext cx="1178318" cy="11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사람 - 무료 사회적인개 아이콘">
            <a:extLst>
              <a:ext uri="{FF2B5EF4-FFF2-40B4-BE49-F238E27FC236}">
                <a16:creationId xmlns:a16="http://schemas.microsoft.com/office/drawing/2014/main" id="{D16FA06B-1EF6-45FC-9EDE-998B7957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90" y="2462061"/>
            <a:ext cx="1178318" cy="11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사람 - 무료 사회적인개 아이콘">
            <a:extLst>
              <a:ext uri="{FF2B5EF4-FFF2-40B4-BE49-F238E27FC236}">
                <a16:creationId xmlns:a16="http://schemas.microsoft.com/office/drawing/2014/main" id="{9D58E8C6-512D-4130-BC13-CBC0D48F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366" y="3839599"/>
            <a:ext cx="1178318" cy="11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E7EBA-6AA2-4CEB-9F51-C3937BCE405B}"/>
              </a:ext>
            </a:extLst>
          </p:cNvPr>
          <p:cNvSpPr txBox="1"/>
          <p:nvPr/>
        </p:nvSpPr>
        <p:spPr>
          <a:xfrm>
            <a:off x="5792684" y="4276815"/>
            <a:ext cx="3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240424-E7ED-411F-8BC0-9FBBEC0EF556}"/>
              </a:ext>
            </a:extLst>
          </p:cNvPr>
          <p:cNvSpPr txBox="1"/>
          <p:nvPr/>
        </p:nvSpPr>
        <p:spPr>
          <a:xfrm>
            <a:off x="7082608" y="5841268"/>
            <a:ext cx="3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9D4885-2685-4415-9B1C-4A7256BCC178}"/>
              </a:ext>
            </a:extLst>
          </p:cNvPr>
          <p:cNvSpPr txBox="1"/>
          <p:nvPr/>
        </p:nvSpPr>
        <p:spPr>
          <a:xfrm>
            <a:off x="8540799" y="5587804"/>
            <a:ext cx="3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5F561F-B543-4F7E-8D8A-152A31575743}"/>
              </a:ext>
            </a:extLst>
          </p:cNvPr>
          <p:cNvSpPr txBox="1"/>
          <p:nvPr/>
        </p:nvSpPr>
        <p:spPr>
          <a:xfrm>
            <a:off x="9664842" y="4389031"/>
            <a:ext cx="3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CA2430-65E7-4B53-8DE8-A4E25680FDD5}"/>
              </a:ext>
            </a:extLst>
          </p:cNvPr>
          <p:cNvSpPr txBox="1"/>
          <p:nvPr/>
        </p:nvSpPr>
        <p:spPr>
          <a:xfrm>
            <a:off x="8396750" y="3604154"/>
            <a:ext cx="3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E5F63B-D00F-4E2B-9026-88BBF959F22D}"/>
              </a:ext>
            </a:extLst>
          </p:cNvPr>
          <p:cNvSpPr txBox="1"/>
          <p:nvPr/>
        </p:nvSpPr>
        <p:spPr>
          <a:xfrm>
            <a:off x="6918225" y="3631962"/>
            <a:ext cx="3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8742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338D24-0DE9-41EF-B480-2682574F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r>
              <a:rPr lang="ko-KR" altLang="en-US" dirty="0"/>
              <a:t> 예시 </a:t>
            </a:r>
            <a:r>
              <a:rPr lang="en-US" altLang="ko-KR" dirty="0"/>
              <a:t>– </a:t>
            </a:r>
            <a:r>
              <a:rPr lang="ko-KR" altLang="en-US" dirty="0"/>
              <a:t>스페이스 크루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F05DB2-C334-468D-AF87-F10463BDF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핵심 특징</a:t>
            </a:r>
            <a:r>
              <a:rPr lang="en-US" altLang="ko-KR" dirty="0"/>
              <a:t>: </a:t>
            </a:r>
            <a:r>
              <a:rPr lang="ko-KR" altLang="en-US" b="1" dirty="0"/>
              <a:t>협동</a:t>
            </a:r>
            <a:r>
              <a:rPr lang="en-US" altLang="ko-KR" dirty="0"/>
              <a:t>, </a:t>
            </a:r>
            <a:r>
              <a:rPr lang="ko-KR" altLang="en-US" dirty="0"/>
              <a:t>정보 제한</a:t>
            </a:r>
            <a:r>
              <a:rPr lang="en-US" altLang="ko-KR" dirty="0"/>
              <a:t>, </a:t>
            </a:r>
            <a:r>
              <a:rPr lang="en-US" altLang="ko-KR" strike="sngStrike" dirty="0"/>
              <a:t>(</a:t>
            </a:r>
            <a:r>
              <a:rPr lang="ko-KR" altLang="en-US" strike="sngStrike" dirty="0"/>
              <a:t>게임이론</a:t>
            </a:r>
            <a:r>
              <a:rPr lang="en-US" altLang="ko-KR" strike="sngStrike" dirty="0"/>
              <a:t>)</a:t>
            </a:r>
            <a:endParaRPr lang="ko-KR" altLang="en-US" strike="sngStrike" dirty="0"/>
          </a:p>
        </p:txBody>
      </p:sp>
      <p:pic>
        <p:nvPicPr>
          <p:cNvPr id="2050" name="Picture 2" descr="52번째 게임 소개! - 스페이스 크루(트릭테이킹으로 협력을!?)">
            <a:extLst>
              <a:ext uri="{FF2B5EF4-FFF2-40B4-BE49-F238E27FC236}">
                <a16:creationId xmlns:a16="http://schemas.microsoft.com/office/drawing/2014/main" id="{8BBD04F0-F558-4B0C-8A8A-ADC70A39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31" y="2813329"/>
            <a:ext cx="4484845" cy="33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94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338D24-0DE9-41EF-B480-2682574F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r>
              <a:rPr lang="ko-KR" altLang="en-US" dirty="0"/>
              <a:t> 예시 </a:t>
            </a:r>
            <a:r>
              <a:rPr lang="en-US" altLang="ko-KR" dirty="0"/>
              <a:t>– </a:t>
            </a:r>
            <a:r>
              <a:rPr lang="ko-KR" altLang="en-US" dirty="0"/>
              <a:t>스페이스 크루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F05DB2-C334-468D-AF87-F10463BDF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핵심 특징</a:t>
            </a:r>
            <a:r>
              <a:rPr lang="en-US" altLang="ko-KR" dirty="0"/>
              <a:t>: </a:t>
            </a:r>
            <a:r>
              <a:rPr lang="ko-KR" altLang="en-US" b="1" dirty="0"/>
              <a:t>협동</a:t>
            </a:r>
            <a:r>
              <a:rPr lang="en-US" altLang="ko-KR" dirty="0"/>
              <a:t>, </a:t>
            </a:r>
            <a:r>
              <a:rPr lang="ko-KR" altLang="en-US" dirty="0"/>
              <a:t>정보 제한</a:t>
            </a:r>
            <a:r>
              <a:rPr lang="en-US" altLang="ko-KR" dirty="0"/>
              <a:t>, </a:t>
            </a:r>
            <a:r>
              <a:rPr lang="en-US" altLang="ko-KR" strike="sngStrike" dirty="0"/>
              <a:t>(</a:t>
            </a:r>
            <a:r>
              <a:rPr lang="ko-KR" altLang="en-US" strike="sngStrike" dirty="0"/>
              <a:t>게임이론</a:t>
            </a:r>
            <a:r>
              <a:rPr lang="en-US" altLang="ko-KR" strike="sngStrike" dirty="0"/>
              <a:t>)</a:t>
            </a:r>
            <a:endParaRPr lang="ko-KR" altLang="en-US" strike="sngStrike" dirty="0"/>
          </a:p>
        </p:txBody>
      </p:sp>
      <p:pic>
        <p:nvPicPr>
          <p:cNvPr id="2050" name="Picture 2" descr="52번째 게임 소개! - 스페이스 크루(트릭테이킹으로 협력을!?)">
            <a:extLst>
              <a:ext uri="{FF2B5EF4-FFF2-40B4-BE49-F238E27FC236}">
                <a16:creationId xmlns:a16="http://schemas.microsoft.com/office/drawing/2014/main" id="{8BBD04F0-F558-4B0C-8A8A-ADC70A39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31" y="2813329"/>
            <a:ext cx="4484845" cy="33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코리아보드게임즈">
            <a:extLst>
              <a:ext uri="{FF2B5EF4-FFF2-40B4-BE49-F238E27FC236}">
                <a16:creationId xmlns:a16="http://schemas.microsoft.com/office/drawing/2014/main" id="{E57B037D-5CEF-4053-9961-E7B668F2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918" y="2751114"/>
            <a:ext cx="6590439" cy="32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82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B2EF66-5CF1-448B-A360-9C6C22EE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게임이론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098" name="Picture 2" descr="신문과 놀자!/이야기로 배우는 쉬운 경제]최선의 결과 막는 '죄수의 딜레마'… 개인의 선택이 불리한 결과 불러와｜동아일보">
            <a:extLst>
              <a:ext uri="{FF2B5EF4-FFF2-40B4-BE49-F238E27FC236}">
                <a16:creationId xmlns:a16="http://schemas.microsoft.com/office/drawing/2014/main" id="{01FDC844-26AC-4A9F-86AA-D9E4B310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950" y="1871898"/>
            <a:ext cx="5134099" cy="42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8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2D830D-0A45-4BC3-B844-4C5EC4F2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게임이론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0EE3C2D-EF45-4447-806E-9BA76A81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6" y="1978673"/>
            <a:ext cx="10305147" cy="290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61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09A113-0BE3-43C8-B7D3-942FF315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게임이론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28BD8E-C9FC-46BF-9EAB-8F2B23410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031" y="1744188"/>
            <a:ext cx="7507937" cy="4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73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338D24-0DE9-41EF-B480-2682574F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트릭 </a:t>
            </a:r>
            <a:r>
              <a:rPr lang="ko-KR" altLang="en-US" dirty="0" err="1"/>
              <a:t>테이킹</a:t>
            </a:r>
            <a:r>
              <a:rPr lang="ko-KR" altLang="en-US" dirty="0"/>
              <a:t> 예시 </a:t>
            </a:r>
            <a:r>
              <a:rPr lang="en-US" altLang="ko-KR" dirty="0"/>
              <a:t>– </a:t>
            </a:r>
            <a:r>
              <a:rPr lang="ko-KR" altLang="en-US" dirty="0"/>
              <a:t>스페이스 크루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F05DB2-C334-468D-AF87-F10463BDF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핵심 특징</a:t>
            </a:r>
            <a:r>
              <a:rPr lang="en-US" altLang="ko-KR" dirty="0"/>
              <a:t>: </a:t>
            </a:r>
            <a:r>
              <a:rPr lang="ko-KR" altLang="en-US" b="1" dirty="0"/>
              <a:t>협동</a:t>
            </a:r>
            <a:r>
              <a:rPr lang="en-US" altLang="ko-KR" dirty="0"/>
              <a:t>, </a:t>
            </a:r>
            <a:r>
              <a:rPr lang="ko-KR" altLang="en-US" dirty="0"/>
              <a:t>정보 제한</a:t>
            </a:r>
            <a:r>
              <a:rPr lang="en-US" altLang="ko-KR" dirty="0"/>
              <a:t>, </a:t>
            </a:r>
            <a:r>
              <a:rPr lang="en-US" altLang="ko-KR" strike="sngStrike" dirty="0"/>
              <a:t>(</a:t>
            </a:r>
            <a:r>
              <a:rPr lang="ko-KR" altLang="en-US" strike="sngStrike" dirty="0"/>
              <a:t>게임이론</a:t>
            </a:r>
            <a:r>
              <a:rPr lang="en-US" altLang="ko-KR" strike="sngStrike" dirty="0"/>
              <a:t>)</a:t>
            </a:r>
            <a:endParaRPr lang="ko-KR" altLang="en-US" strike="sngStrike" dirty="0"/>
          </a:p>
        </p:txBody>
      </p:sp>
      <p:pic>
        <p:nvPicPr>
          <p:cNvPr id="2050" name="Picture 2" descr="52번째 게임 소개! - 스페이스 크루(트릭테이킹으로 협력을!?)">
            <a:extLst>
              <a:ext uri="{FF2B5EF4-FFF2-40B4-BE49-F238E27FC236}">
                <a16:creationId xmlns:a16="http://schemas.microsoft.com/office/drawing/2014/main" id="{8BBD04F0-F558-4B0C-8A8A-ADC70A39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31" y="2813329"/>
            <a:ext cx="4484845" cy="33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사람 - 무료 사회적인개 아이콘">
            <a:extLst>
              <a:ext uri="{FF2B5EF4-FFF2-40B4-BE49-F238E27FC236}">
                <a16:creationId xmlns:a16="http://schemas.microsoft.com/office/drawing/2014/main" id="{B6579BD1-544A-4B84-87BC-F1A68B8E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070" y="4013169"/>
            <a:ext cx="998218" cy="9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사람 - 무료 사회적인개 아이콘">
            <a:extLst>
              <a:ext uri="{FF2B5EF4-FFF2-40B4-BE49-F238E27FC236}">
                <a16:creationId xmlns:a16="http://schemas.microsoft.com/office/drawing/2014/main" id="{25AAF8DA-01CF-437F-B713-13232EA4F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629" y="5313682"/>
            <a:ext cx="998218" cy="9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사람 - 무료 사회적인개 아이콘">
            <a:extLst>
              <a:ext uri="{FF2B5EF4-FFF2-40B4-BE49-F238E27FC236}">
                <a16:creationId xmlns:a16="http://schemas.microsoft.com/office/drawing/2014/main" id="{DD28C74C-7311-454C-9511-B62560835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9213" y="4013169"/>
            <a:ext cx="998218" cy="9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사람 - 무료 사회적인개 아이콘">
            <a:extLst>
              <a:ext uri="{FF2B5EF4-FFF2-40B4-BE49-F238E27FC236}">
                <a16:creationId xmlns:a16="http://schemas.microsoft.com/office/drawing/2014/main" id="{0850166F-D236-4530-A581-AAA74D39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769" y="2605943"/>
            <a:ext cx="998218" cy="9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4651C0-3718-45C0-A0FA-04F31F4529B2}"/>
              </a:ext>
            </a:extLst>
          </p:cNvPr>
          <p:cNvSpPr txBox="1"/>
          <p:nvPr/>
        </p:nvSpPr>
        <p:spPr>
          <a:xfrm>
            <a:off x="6780810" y="6311900"/>
            <a:ext cx="328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현재 선 플레이어</a:t>
            </a:r>
            <a:r>
              <a:rPr lang="en-US" altLang="ko-KR" dirty="0"/>
              <a:t>, </a:t>
            </a:r>
            <a:r>
              <a:rPr lang="ko-KR" altLang="en-US" dirty="0"/>
              <a:t>미션 </a:t>
            </a:r>
            <a:r>
              <a:rPr lang="ko-KR" altLang="en-US" dirty="0">
                <a:solidFill>
                  <a:srgbClr val="00B0F0"/>
                </a:solidFill>
              </a:rPr>
              <a:t>파랑</a:t>
            </a:r>
            <a:r>
              <a:rPr lang="en-US" altLang="ko-KR" dirty="0">
                <a:solidFill>
                  <a:srgbClr val="00B0F0"/>
                </a:solidFill>
              </a:rPr>
              <a:t>8</a:t>
            </a:r>
            <a:endParaRPr lang="ko-KR" altLang="en-US" dirty="0">
              <a:solidFill>
                <a:srgbClr val="00B0F0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CF73737-9AB0-4815-8EFB-D037646DD9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06573" y="5370845"/>
            <a:ext cx="1089587" cy="6575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1A5DAE-86A3-41EF-9C69-7E8A53C475E0}"/>
              </a:ext>
            </a:extLst>
          </p:cNvPr>
          <p:cNvSpPr txBox="1"/>
          <p:nvPr/>
        </p:nvSpPr>
        <p:spPr>
          <a:xfrm>
            <a:off x="9155875" y="5539839"/>
            <a:ext cx="837211" cy="36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힌트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77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426F7E-D787-4301-93F7-FBAE5B90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87" y="352603"/>
            <a:ext cx="10515600" cy="1325563"/>
          </a:xfrm>
        </p:spPr>
        <p:txBody>
          <a:bodyPr/>
          <a:lstStyle/>
          <a:p>
            <a:r>
              <a:rPr lang="ko-KR" altLang="en-US" dirty="0"/>
              <a:t>사전적 정의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857ACE-2E15-4B44-A2EF-1B28BD06A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878" y="1163825"/>
            <a:ext cx="2324219" cy="69218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F38104F-6970-4912-A681-21FC47E40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699" y="1915375"/>
            <a:ext cx="8020579" cy="162346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02A708-BD91-45FD-A94C-AA137C0C4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686" y="3538844"/>
            <a:ext cx="2349621" cy="8572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92A8379-D3FF-43B4-A808-C0BDA106D0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105" y="4396138"/>
            <a:ext cx="7268344" cy="22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99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아 완벽히 이해했어! 이 그림 캐릭터가 어디 캐릭터인가요? - 뽐뿌:질문/요청">
            <a:extLst>
              <a:ext uri="{FF2B5EF4-FFF2-40B4-BE49-F238E27FC236}">
                <a16:creationId xmlns:a16="http://schemas.microsoft.com/office/drawing/2014/main" id="{721C795C-00A4-45ED-88FD-E2E7F4FF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465" y="579646"/>
            <a:ext cx="6137069" cy="56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80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6972E-5B9C-4F48-98A8-EAEB0998701C}"/>
              </a:ext>
            </a:extLst>
          </p:cNvPr>
          <p:cNvSpPr txBox="1"/>
          <p:nvPr/>
        </p:nvSpPr>
        <p:spPr>
          <a:xfrm>
            <a:off x="763979" y="1009402"/>
            <a:ext cx="1066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/>
              <a:t>임무 </a:t>
            </a:r>
            <a:r>
              <a:rPr lang="en-US" altLang="ko-KR" sz="3200" dirty="0"/>
              <a:t>3 </a:t>
            </a:r>
            <a:r>
              <a:rPr lang="en-US" altLang="ko-KR" sz="3200" dirty="0">
                <a:sym typeface="Wingdings" panose="05000000000000000000" pitchFamily="2" charset="2"/>
              </a:rPr>
              <a:t> </a:t>
            </a:r>
            <a:r>
              <a:rPr lang="ko-KR" altLang="en-US" sz="3200" dirty="0">
                <a:sym typeface="Wingdings" panose="05000000000000000000" pitchFamily="2" charset="2"/>
              </a:rPr>
              <a:t>미션 </a:t>
            </a:r>
            <a:r>
              <a:rPr lang="en-US" altLang="ko-KR" sz="3200" dirty="0">
                <a:sym typeface="Wingdings" panose="05000000000000000000" pitchFamily="2" charset="2"/>
              </a:rPr>
              <a:t>2</a:t>
            </a:r>
            <a:r>
              <a:rPr lang="ko-KR" altLang="en-US" sz="3200" dirty="0">
                <a:sym typeface="Wingdings" panose="05000000000000000000" pitchFamily="2" charset="2"/>
              </a:rPr>
              <a:t>개를 정해진 순서대로 해결하세요</a:t>
            </a:r>
            <a:r>
              <a:rPr lang="en-US" altLang="ko-KR" sz="3200" dirty="0">
                <a:sym typeface="Wingdings" panose="05000000000000000000" pitchFamily="2" charset="2"/>
              </a:rPr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31784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6972E-5B9C-4F48-98A8-EAEB0998701C}"/>
              </a:ext>
            </a:extLst>
          </p:cNvPr>
          <p:cNvSpPr txBox="1"/>
          <p:nvPr/>
        </p:nvSpPr>
        <p:spPr>
          <a:xfrm>
            <a:off x="763979" y="1009402"/>
            <a:ext cx="1066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/>
              <a:t>임무 </a:t>
            </a:r>
            <a:r>
              <a:rPr lang="en-US" altLang="ko-KR" sz="3200" dirty="0"/>
              <a:t>3 </a:t>
            </a:r>
            <a:r>
              <a:rPr lang="en-US" altLang="ko-KR" sz="3200" dirty="0">
                <a:sym typeface="Wingdings" panose="05000000000000000000" pitchFamily="2" charset="2"/>
              </a:rPr>
              <a:t> </a:t>
            </a:r>
            <a:r>
              <a:rPr lang="ko-KR" altLang="en-US" sz="3200" dirty="0">
                <a:sym typeface="Wingdings" panose="05000000000000000000" pitchFamily="2" charset="2"/>
              </a:rPr>
              <a:t>미션 </a:t>
            </a:r>
            <a:r>
              <a:rPr lang="en-US" altLang="ko-KR" sz="3200" dirty="0">
                <a:sym typeface="Wingdings" panose="05000000000000000000" pitchFamily="2" charset="2"/>
              </a:rPr>
              <a:t>2</a:t>
            </a:r>
            <a:r>
              <a:rPr lang="ko-KR" altLang="en-US" sz="3200" dirty="0">
                <a:sym typeface="Wingdings" panose="05000000000000000000" pitchFamily="2" charset="2"/>
              </a:rPr>
              <a:t>개를 정해진 순서대로 해결하세요</a:t>
            </a:r>
            <a:r>
              <a:rPr lang="en-US" altLang="ko-KR" sz="3200" dirty="0">
                <a:sym typeface="Wingdings" panose="05000000000000000000" pitchFamily="2" charset="2"/>
              </a:rPr>
              <a:t>.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409EE-2A42-408D-A95B-E2AEC0BD1C0B}"/>
              </a:ext>
            </a:extLst>
          </p:cNvPr>
          <p:cNvSpPr txBox="1"/>
          <p:nvPr/>
        </p:nvSpPr>
        <p:spPr>
          <a:xfrm>
            <a:off x="337457" y="2997278"/>
            <a:ext cx="116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/>
              <a:t>임무 </a:t>
            </a:r>
            <a:r>
              <a:rPr lang="en-US" altLang="ko-KR" sz="3200" dirty="0"/>
              <a:t>11 </a:t>
            </a:r>
            <a:r>
              <a:rPr lang="en-US" altLang="ko-KR" sz="32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미션 </a:t>
            </a:r>
            <a:r>
              <a:rPr lang="en-US" altLang="ko-KR" sz="2000" dirty="0">
                <a:sym typeface="Wingdings" panose="05000000000000000000" pitchFamily="2" charset="2"/>
              </a:rPr>
              <a:t>4</a:t>
            </a:r>
            <a:r>
              <a:rPr lang="ko-KR" altLang="en-US" sz="2000" dirty="0">
                <a:sym typeface="Wingdings" panose="05000000000000000000" pitchFamily="2" charset="2"/>
              </a:rPr>
              <a:t>개</a:t>
            </a:r>
            <a:r>
              <a:rPr lang="en-US" altLang="ko-KR" sz="2000" dirty="0"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ym typeface="Wingdings" panose="05000000000000000000" pitchFamily="2" charset="2"/>
              </a:rPr>
              <a:t>특정 미션을 가장 먼저 해결해야 함</a:t>
            </a:r>
            <a:r>
              <a:rPr lang="en-US" altLang="ko-KR" sz="2000" dirty="0"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ym typeface="Wingdings" panose="05000000000000000000" pitchFamily="2" charset="2"/>
              </a:rPr>
              <a:t>지정된 </a:t>
            </a:r>
            <a:r>
              <a:rPr lang="en-US" altLang="ko-KR" sz="2000" dirty="0">
                <a:sym typeface="Wingdings" panose="05000000000000000000" pitchFamily="2" charset="2"/>
              </a:rPr>
              <a:t>1</a:t>
            </a:r>
            <a:r>
              <a:rPr lang="ko-KR" altLang="en-US" sz="2000" dirty="0">
                <a:sym typeface="Wingdings" panose="05000000000000000000" pitchFamily="2" charset="2"/>
              </a:rPr>
              <a:t>명은 힌트 사용 불가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76214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6972E-5B9C-4F48-98A8-EAEB0998701C}"/>
              </a:ext>
            </a:extLst>
          </p:cNvPr>
          <p:cNvSpPr txBox="1"/>
          <p:nvPr/>
        </p:nvSpPr>
        <p:spPr>
          <a:xfrm>
            <a:off x="763979" y="1009402"/>
            <a:ext cx="1066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/>
              <a:t>임무 </a:t>
            </a:r>
            <a:r>
              <a:rPr lang="en-US" altLang="ko-KR" sz="3200" dirty="0"/>
              <a:t>3 </a:t>
            </a:r>
            <a:r>
              <a:rPr lang="en-US" altLang="ko-KR" sz="3200" dirty="0">
                <a:sym typeface="Wingdings" panose="05000000000000000000" pitchFamily="2" charset="2"/>
              </a:rPr>
              <a:t> </a:t>
            </a:r>
            <a:r>
              <a:rPr lang="ko-KR" altLang="en-US" sz="3200" dirty="0">
                <a:sym typeface="Wingdings" panose="05000000000000000000" pitchFamily="2" charset="2"/>
              </a:rPr>
              <a:t>미션 </a:t>
            </a:r>
            <a:r>
              <a:rPr lang="en-US" altLang="ko-KR" sz="3200" dirty="0">
                <a:sym typeface="Wingdings" panose="05000000000000000000" pitchFamily="2" charset="2"/>
              </a:rPr>
              <a:t>2</a:t>
            </a:r>
            <a:r>
              <a:rPr lang="ko-KR" altLang="en-US" sz="3200" dirty="0">
                <a:sym typeface="Wingdings" panose="05000000000000000000" pitchFamily="2" charset="2"/>
              </a:rPr>
              <a:t>개를 정해진 순서대로 해결하세요</a:t>
            </a:r>
            <a:r>
              <a:rPr lang="en-US" altLang="ko-KR" sz="3200" dirty="0">
                <a:sym typeface="Wingdings" panose="05000000000000000000" pitchFamily="2" charset="2"/>
              </a:rPr>
              <a:t>.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409EE-2A42-408D-A95B-E2AEC0BD1C0B}"/>
              </a:ext>
            </a:extLst>
          </p:cNvPr>
          <p:cNvSpPr txBox="1"/>
          <p:nvPr/>
        </p:nvSpPr>
        <p:spPr>
          <a:xfrm>
            <a:off x="337457" y="2997278"/>
            <a:ext cx="116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/>
              <a:t>임무 </a:t>
            </a:r>
            <a:r>
              <a:rPr lang="en-US" altLang="ko-KR" sz="3200" dirty="0"/>
              <a:t>11 </a:t>
            </a:r>
            <a:r>
              <a:rPr lang="en-US" altLang="ko-KR" sz="32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미션 </a:t>
            </a:r>
            <a:r>
              <a:rPr lang="en-US" altLang="ko-KR" sz="2000" dirty="0">
                <a:sym typeface="Wingdings" panose="05000000000000000000" pitchFamily="2" charset="2"/>
              </a:rPr>
              <a:t>4</a:t>
            </a:r>
            <a:r>
              <a:rPr lang="ko-KR" altLang="en-US" sz="2000" dirty="0">
                <a:sym typeface="Wingdings" panose="05000000000000000000" pitchFamily="2" charset="2"/>
              </a:rPr>
              <a:t>개</a:t>
            </a:r>
            <a:r>
              <a:rPr lang="en-US" altLang="ko-KR" sz="2000" dirty="0"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ym typeface="Wingdings" panose="05000000000000000000" pitchFamily="2" charset="2"/>
              </a:rPr>
              <a:t>특정 미션을 가장 먼저 해결해야 함</a:t>
            </a:r>
            <a:r>
              <a:rPr lang="en-US" altLang="ko-KR" sz="2000" dirty="0"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ym typeface="Wingdings" panose="05000000000000000000" pitchFamily="2" charset="2"/>
              </a:rPr>
              <a:t>지정된 </a:t>
            </a:r>
            <a:r>
              <a:rPr lang="en-US" altLang="ko-KR" sz="2000" dirty="0">
                <a:sym typeface="Wingdings" panose="05000000000000000000" pitchFamily="2" charset="2"/>
              </a:rPr>
              <a:t>1</a:t>
            </a:r>
            <a:r>
              <a:rPr lang="ko-KR" altLang="en-US" sz="2000" dirty="0">
                <a:sym typeface="Wingdings" panose="05000000000000000000" pitchFamily="2" charset="2"/>
              </a:rPr>
              <a:t>명은 힌트 사용 불가</a:t>
            </a:r>
            <a:endParaRPr lang="ko-KR" alt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944C1-B2B5-4CAF-BA28-BC7BCAB18F7E}"/>
              </a:ext>
            </a:extLst>
          </p:cNvPr>
          <p:cNvSpPr txBox="1"/>
          <p:nvPr/>
        </p:nvSpPr>
        <p:spPr>
          <a:xfrm>
            <a:off x="79168" y="4846654"/>
            <a:ext cx="222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/>
              <a:t>임무 </a:t>
            </a:r>
            <a:r>
              <a:rPr lang="en-US" altLang="ko-KR" sz="3200" dirty="0"/>
              <a:t>50 </a:t>
            </a:r>
            <a:r>
              <a:rPr lang="en-US" altLang="ko-KR" sz="3200" dirty="0">
                <a:sym typeface="Wingdings" panose="05000000000000000000" pitchFamily="2" charset="2"/>
              </a:rPr>
              <a:t></a:t>
            </a:r>
            <a:endParaRPr lang="ko-KR" alt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63A9B-AD14-4C67-8AB9-47319A5184A6}"/>
              </a:ext>
            </a:extLst>
          </p:cNvPr>
          <p:cNvSpPr txBox="1"/>
          <p:nvPr/>
        </p:nvSpPr>
        <p:spPr>
          <a:xfrm>
            <a:off x="2062348" y="4985154"/>
            <a:ext cx="1005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ym typeface="Wingdings" panose="05000000000000000000" pitchFamily="2" charset="2"/>
              </a:rPr>
              <a:t>처음 </a:t>
            </a:r>
            <a:r>
              <a:rPr lang="en-US" altLang="ko-KR" sz="1400" dirty="0">
                <a:sym typeface="Wingdings" panose="05000000000000000000" pitchFamily="2" charset="2"/>
              </a:rPr>
              <a:t>4</a:t>
            </a:r>
            <a:r>
              <a:rPr lang="ko-KR" altLang="en-US" sz="1400" dirty="0">
                <a:sym typeface="Wingdings" panose="05000000000000000000" pitchFamily="2" charset="2"/>
              </a:rPr>
              <a:t>번의 트릭을 한 명이 모두 따고</a:t>
            </a:r>
            <a:r>
              <a:rPr lang="en-US" altLang="ko-KR" sz="1400" dirty="0"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ym typeface="Wingdings" panose="05000000000000000000" pitchFamily="2" charset="2"/>
              </a:rPr>
              <a:t>마지막 트릭을 다른 한 명이 따고</a:t>
            </a:r>
            <a:r>
              <a:rPr lang="en-US" altLang="ko-KR" sz="1400" dirty="0">
                <a:sym typeface="Wingdings" panose="05000000000000000000" pitchFamily="2" charset="2"/>
              </a:rPr>
              <a:t>,</a:t>
            </a:r>
            <a:r>
              <a:rPr lang="ko-KR" altLang="en-US" sz="1400" dirty="0">
                <a:sym typeface="Wingdings" panose="05000000000000000000" pitchFamily="2" charset="2"/>
              </a:rPr>
              <a:t> 나머지 트릭은 남은 사람들이 나눠서 따야 합니다</a:t>
            </a:r>
            <a:r>
              <a:rPr lang="en-US" altLang="ko-KR" sz="1400" dirty="0">
                <a:sym typeface="Wingdings" panose="05000000000000000000" pitchFamily="2" charset="2"/>
              </a:rPr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04611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온다(바쁨) on X: &quot;야 너 혹시 슬램덩크도 모르냐 했더니 모른대서 알려줬거든 그랬더니 와 이 박수치는게 전부 슬램덩크 패러디였구나  이래서 다시 길드원들이 전부 술렁거림 https://t.co/oAme8xGW8T&quot; / X">
            <a:extLst>
              <a:ext uri="{FF2B5EF4-FFF2-40B4-BE49-F238E27FC236}">
                <a16:creationId xmlns:a16="http://schemas.microsoft.com/office/drawing/2014/main" id="{A2408E08-BBE7-4F9B-B210-E7CE6790F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602" y="644180"/>
            <a:ext cx="7728795" cy="556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0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426F7E-D787-4301-93F7-FBAE5B90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87" y="352603"/>
            <a:ext cx="10515600" cy="1325563"/>
          </a:xfrm>
        </p:spPr>
        <p:txBody>
          <a:bodyPr/>
          <a:lstStyle/>
          <a:p>
            <a:r>
              <a:rPr lang="ko-KR" altLang="en-US" dirty="0"/>
              <a:t>사전적 정의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857ACE-2E15-4B44-A2EF-1B28BD06A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878" y="1163825"/>
            <a:ext cx="2324219" cy="69218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F38104F-6970-4912-A681-21FC47E40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699" y="1915375"/>
            <a:ext cx="8020579" cy="162346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02A708-BD91-45FD-A94C-AA137C0C4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686" y="3538844"/>
            <a:ext cx="2349621" cy="8572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92A8379-D3FF-43B4-A808-C0BDA106D0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105" y="4396138"/>
            <a:ext cx="7268344" cy="2253826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E5FE20BB-CAF6-4405-A49B-11189044D84D}"/>
              </a:ext>
            </a:extLst>
          </p:cNvPr>
          <p:cNvSpPr/>
          <p:nvPr/>
        </p:nvSpPr>
        <p:spPr>
          <a:xfrm>
            <a:off x="1705699" y="2660071"/>
            <a:ext cx="871246" cy="338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D6F0BEC-62E6-4D06-B4A0-035ECD08992A}"/>
              </a:ext>
            </a:extLst>
          </p:cNvPr>
          <p:cNvCxnSpPr/>
          <p:nvPr/>
        </p:nvCxnSpPr>
        <p:spPr>
          <a:xfrm>
            <a:off x="9250878" y="2986642"/>
            <a:ext cx="3265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13C47E9D-54D1-4505-A1BA-4C0134122990}"/>
              </a:ext>
            </a:extLst>
          </p:cNvPr>
          <p:cNvCxnSpPr>
            <a:cxnSpLocks/>
          </p:cNvCxnSpPr>
          <p:nvPr/>
        </p:nvCxnSpPr>
        <p:spPr>
          <a:xfrm>
            <a:off x="1705699" y="3241961"/>
            <a:ext cx="3072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884C1135-302B-497E-AF8D-E0457EB28F91}"/>
              </a:ext>
            </a:extLst>
          </p:cNvPr>
          <p:cNvCxnSpPr>
            <a:cxnSpLocks/>
          </p:cNvCxnSpPr>
          <p:nvPr/>
        </p:nvCxnSpPr>
        <p:spPr>
          <a:xfrm>
            <a:off x="7558255" y="5371602"/>
            <a:ext cx="1855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B799746-59FE-4FA3-B668-B0CCD807699C}"/>
              </a:ext>
            </a:extLst>
          </p:cNvPr>
          <p:cNvCxnSpPr>
            <a:cxnSpLocks/>
          </p:cNvCxnSpPr>
          <p:nvPr/>
        </p:nvCxnSpPr>
        <p:spPr>
          <a:xfrm>
            <a:off x="2314238" y="5620984"/>
            <a:ext cx="13196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1CB5AD3-55E1-465F-A6B6-2AFA64B8E795}"/>
              </a:ext>
            </a:extLst>
          </p:cNvPr>
          <p:cNvCxnSpPr>
            <a:cxnSpLocks/>
          </p:cNvCxnSpPr>
          <p:nvPr/>
        </p:nvCxnSpPr>
        <p:spPr>
          <a:xfrm>
            <a:off x="7436534" y="6404756"/>
            <a:ext cx="2069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D128107-B1EC-4278-822C-FCB6D66907FD}"/>
              </a:ext>
            </a:extLst>
          </p:cNvPr>
          <p:cNvCxnSpPr>
            <a:cxnSpLocks/>
          </p:cNvCxnSpPr>
          <p:nvPr/>
        </p:nvCxnSpPr>
        <p:spPr>
          <a:xfrm>
            <a:off x="2309105" y="6649964"/>
            <a:ext cx="1776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85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F5C40F-5FB1-4F28-ABA0-F983860E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 err="1"/>
              <a:t>클라이밍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656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F5C40F-5FB1-4F28-ABA0-F983860E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 err="1"/>
              <a:t>클라이밍</a:t>
            </a:r>
            <a:endParaRPr lang="ko-KR" altLang="en-US" dirty="0"/>
          </a:p>
        </p:txBody>
      </p:sp>
      <p:pic>
        <p:nvPicPr>
          <p:cNvPr id="4098" name="Picture 2" descr="로보77 보드게임 | 브랜드 중고거래 플랫폼, 번개장터">
            <a:extLst>
              <a:ext uri="{FF2B5EF4-FFF2-40B4-BE49-F238E27FC236}">
                <a16:creationId xmlns:a16="http://schemas.microsoft.com/office/drawing/2014/main" id="{D6CECB71-5F1A-45D2-82A3-DFB64A6B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71" y="2822368"/>
            <a:ext cx="2273136" cy="22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6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F5C40F-5FB1-4F28-ABA0-F983860E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 err="1"/>
              <a:t>클라이밍</a:t>
            </a:r>
            <a:endParaRPr lang="ko-KR" altLang="en-US" dirty="0"/>
          </a:p>
        </p:txBody>
      </p:sp>
      <p:pic>
        <p:nvPicPr>
          <p:cNvPr id="4098" name="Picture 2" descr="로보77 보드게임 | 브랜드 중고거래 플랫폼, 번개장터">
            <a:extLst>
              <a:ext uri="{FF2B5EF4-FFF2-40B4-BE49-F238E27FC236}">
                <a16:creationId xmlns:a16="http://schemas.microsoft.com/office/drawing/2014/main" id="{D6CECB71-5F1A-45D2-82A3-DFB64A6B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71" y="2822368"/>
            <a:ext cx="2273136" cy="22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달무티 보드게임 한글판-11번가 모바일">
            <a:extLst>
              <a:ext uri="{FF2B5EF4-FFF2-40B4-BE49-F238E27FC236}">
                <a16:creationId xmlns:a16="http://schemas.microsoft.com/office/drawing/2014/main" id="{7A9BE137-B1B9-4AF8-94ED-19971AFE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974" y="2760518"/>
            <a:ext cx="2396837" cy="23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0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F5C40F-5FB1-4F28-ABA0-F983860E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 err="1"/>
              <a:t>클라이밍</a:t>
            </a:r>
            <a:endParaRPr lang="ko-KR" altLang="en-US" dirty="0"/>
          </a:p>
        </p:txBody>
      </p:sp>
      <p:pic>
        <p:nvPicPr>
          <p:cNvPr id="4098" name="Picture 2" descr="로보77 보드게임 | 브랜드 중고거래 플랫폼, 번개장터">
            <a:extLst>
              <a:ext uri="{FF2B5EF4-FFF2-40B4-BE49-F238E27FC236}">
                <a16:creationId xmlns:a16="http://schemas.microsoft.com/office/drawing/2014/main" id="{D6CECB71-5F1A-45D2-82A3-DFB64A6B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71" y="2822368"/>
            <a:ext cx="2273136" cy="22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달무티 보드게임 한글판-11번가 모바일">
            <a:extLst>
              <a:ext uri="{FF2B5EF4-FFF2-40B4-BE49-F238E27FC236}">
                <a16:creationId xmlns:a16="http://schemas.microsoft.com/office/drawing/2014/main" id="{7A9BE137-B1B9-4AF8-94ED-19971AFE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974" y="2760518"/>
            <a:ext cx="2396837" cy="23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티츄 딜럭스 레드 보드게임 한글판-11번가 모바일">
            <a:extLst>
              <a:ext uri="{FF2B5EF4-FFF2-40B4-BE49-F238E27FC236}">
                <a16:creationId xmlns:a16="http://schemas.microsoft.com/office/drawing/2014/main" id="{D2A32CEB-CDE9-4097-9ABE-7BF0175B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522" y="2760518"/>
            <a:ext cx="2333996" cy="233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1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F5C40F-5FB1-4F28-ABA0-F983860E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 err="1"/>
              <a:t>클라이밍</a:t>
            </a:r>
            <a:endParaRPr lang="ko-KR" altLang="en-US" dirty="0"/>
          </a:p>
        </p:txBody>
      </p:sp>
      <p:pic>
        <p:nvPicPr>
          <p:cNvPr id="4098" name="Picture 2" descr="로보77 보드게임 | 브랜드 중고거래 플랫폼, 번개장터">
            <a:extLst>
              <a:ext uri="{FF2B5EF4-FFF2-40B4-BE49-F238E27FC236}">
                <a16:creationId xmlns:a16="http://schemas.microsoft.com/office/drawing/2014/main" id="{D6CECB71-5F1A-45D2-82A3-DFB64A6B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71" y="2822368"/>
            <a:ext cx="2273136" cy="22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스페이드 에이스 - 위키백과, 우리 모두의 백과사전">
            <a:extLst>
              <a:ext uri="{FF2B5EF4-FFF2-40B4-BE49-F238E27FC236}">
                <a16:creationId xmlns:a16="http://schemas.microsoft.com/office/drawing/2014/main" id="{3BFAF975-005E-4ED3-8DBD-0429335B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8661" y="2753096"/>
            <a:ext cx="1561696" cy="22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달무티 보드게임 한글판-11번가 모바일">
            <a:extLst>
              <a:ext uri="{FF2B5EF4-FFF2-40B4-BE49-F238E27FC236}">
                <a16:creationId xmlns:a16="http://schemas.microsoft.com/office/drawing/2014/main" id="{7A9BE137-B1B9-4AF8-94ED-19971AFE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974" y="2760518"/>
            <a:ext cx="2396837" cy="23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티츄 딜럭스 레드 보드게임 한글판-11번가 모바일">
            <a:extLst>
              <a:ext uri="{FF2B5EF4-FFF2-40B4-BE49-F238E27FC236}">
                <a16:creationId xmlns:a16="http://schemas.microsoft.com/office/drawing/2014/main" id="{D2A32CEB-CDE9-4097-9ABE-7BF0175B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522" y="2760518"/>
            <a:ext cx="2333996" cy="233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7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614</Words>
  <Application>Microsoft Office PowerPoint</Application>
  <PresentationFormat>와이드스크린</PresentationFormat>
  <Paragraphs>88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8" baseType="lpstr">
      <vt:lpstr>맑은 고딕</vt:lpstr>
      <vt:lpstr>Arial</vt:lpstr>
      <vt:lpstr>Wingdings</vt:lpstr>
      <vt:lpstr>Office 테마</vt:lpstr>
      <vt:lpstr>PowerPoint 프레젠테이션</vt:lpstr>
      <vt:lpstr>사전적 정의</vt:lpstr>
      <vt:lpstr>사전적 정의</vt:lpstr>
      <vt:lpstr>사전적 정의</vt:lpstr>
      <vt:lpstr>예시 – 클라이밍</vt:lpstr>
      <vt:lpstr>예시 – 클라이밍</vt:lpstr>
      <vt:lpstr>예시 – 클라이밍</vt:lpstr>
      <vt:lpstr>예시 – 클라이밍</vt:lpstr>
      <vt:lpstr>예시 – 클라이밍</vt:lpstr>
      <vt:lpstr>예시 – 트릭 테이킹</vt:lpstr>
      <vt:lpstr>예시 – 트릭 테이킹</vt:lpstr>
      <vt:lpstr>예시 – 트릭 테이킹</vt:lpstr>
      <vt:lpstr>예시 – 트릭 테이킹</vt:lpstr>
      <vt:lpstr>예시 – 트릭 테이킹</vt:lpstr>
      <vt:lpstr>공통점</vt:lpstr>
      <vt:lpstr>차이점</vt:lpstr>
      <vt:lpstr>트릭 테이킹 – 상세</vt:lpstr>
      <vt:lpstr>트릭 테이킹 – 상세</vt:lpstr>
      <vt:lpstr>트릭 테이킹 – 상세</vt:lpstr>
      <vt:lpstr>트릭 테이킹 – 상세</vt:lpstr>
      <vt:lpstr>트릭 테이킹 예시 – 스컬킹</vt:lpstr>
      <vt:lpstr>트릭 테이킹 예시 – 스컬킹</vt:lpstr>
      <vt:lpstr>트릭 테이킹 예시 – 스컬킹</vt:lpstr>
      <vt:lpstr>트릭 테이킹 예시 – 스페이스 크루</vt:lpstr>
      <vt:lpstr>트릭 테이킹 예시 – 스페이스 크루</vt:lpstr>
      <vt:lpstr>게임이론?</vt:lpstr>
      <vt:lpstr>게임이론?</vt:lpstr>
      <vt:lpstr>게임이론?</vt:lpstr>
      <vt:lpstr>트릭 테이킹 예시 – 스페이스 크루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안희진</dc:creator>
  <cp:lastModifiedBy>안희진</cp:lastModifiedBy>
  <cp:revision>49</cp:revision>
  <dcterms:created xsi:type="dcterms:W3CDTF">2024-03-25T08:51:44Z</dcterms:created>
  <dcterms:modified xsi:type="dcterms:W3CDTF">2024-03-26T06:49:48Z</dcterms:modified>
</cp:coreProperties>
</file>