
<file path=[Content_Types].xml><?xml version="1.0" encoding="utf-8"?>
<Types xmlns="http://schemas.openxmlformats.org/package/2006/content-types">
  <Default Extension="png" ContentType="image/png"/>
  <Default Extension="webm" ContentType="video/webm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57" r:id="rId4"/>
    <p:sldId id="258" r:id="rId5"/>
    <p:sldId id="259" r:id="rId6"/>
    <p:sldId id="261" r:id="rId7"/>
    <p:sldId id="260" r:id="rId8"/>
    <p:sldId id="265" r:id="rId9"/>
    <p:sldId id="262" r:id="rId10"/>
    <p:sldId id="263" r:id="rId11"/>
    <p:sldId id="266" r:id="rId12"/>
    <p:sldId id="267" r:id="rId13"/>
    <p:sldId id="268" r:id="rId14"/>
    <p:sldId id="269" r:id="rId15"/>
    <p:sldId id="271" r:id="rId16"/>
    <p:sldId id="272" r:id="rId17"/>
    <p:sldId id="273" r:id="rId18"/>
    <p:sldId id="274" r:id="rId19"/>
    <p:sldId id="270" r:id="rId20"/>
    <p:sldId id="275" r:id="rId21"/>
    <p:sldId id="277" r:id="rId22"/>
    <p:sldId id="276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2D056C-DC04-4AA9-95C9-D5D3560678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144" y="4580312"/>
            <a:ext cx="11971712" cy="1043247"/>
          </a:xfrm>
        </p:spPr>
        <p:txBody>
          <a:bodyPr anchor="b"/>
          <a:lstStyle>
            <a:lvl1pPr algn="l">
              <a:defRPr sz="6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276C8A-E7B5-4AE4-A3E3-2C1589A79B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144" y="5705158"/>
            <a:ext cx="11971712" cy="1043247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3694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9B1BFB-812F-49DC-8086-7211DA9B91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51C20A-C9E9-42A8-9F84-4D4C8D2292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969084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2A4E767-7260-4FAC-8EE3-62991B6B35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CB7C00-9F9F-4704-8F4E-F0A209D58B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677793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42B7F2-E885-460F-95F0-740FC67AC5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0BB45B-F944-4C3F-9E50-D98B33FF0F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144" y="1221970"/>
            <a:ext cx="11971712" cy="54995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070101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81ABC7-0739-46F7-9507-B8DDFAA0DC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9C6A64-B082-4584-8700-BFBAE4E8BF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537228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CEB44-DDF7-458D-960F-0C6BB4C5E2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2BE8BB-BD93-44ED-9FD1-07EDAB936B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0144" y="1284634"/>
            <a:ext cx="5909656" cy="543684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BEBCD8-3748-407F-BD18-B95DB1F953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284634"/>
            <a:ext cx="5909656" cy="543684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301411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C4E4B4-1464-43D9-AB3C-90A87F3E5A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0144" y="1269395"/>
            <a:ext cx="5887431" cy="51784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6C9A1A-983A-4441-8929-86AD1DDD89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0144" y="1967664"/>
            <a:ext cx="5887431" cy="475381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9C8E47F-7F73-43FB-933C-D91F559767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269395"/>
            <a:ext cx="5909656" cy="51784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2DEC98E-93F0-4FCF-ADCA-5EBDD8AE89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1967664"/>
            <a:ext cx="5887430" cy="475381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C09B39A-1CEA-4D20-9522-A752D0539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144" y="136526"/>
            <a:ext cx="11971712" cy="95244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023225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136525-D0D8-42C1-BF7F-DA29C7DDBF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808058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55280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348A9F-66AF-4D47-ADD1-DF0D961295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EE6D2D-BA82-4C99-9433-AB498CEFDA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B59604-64E3-491A-AD88-9FBC6A5F46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952575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553184-872D-4E58-A789-02B6854CD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EAEAB77-25DF-457B-BDAC-9D7F39F021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D68EDA-BB0F-4EAB-90CC-AD14E9978E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334852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5AA808-96BD-43FF-8843-A6BB971DE9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144" y="136526"/>
            <a:ext cx="11971712" cy="9524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BC64B1-429D-4A1F-99C3-2F7273E12B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0144" y="1221970"/>
            <a:ext cx="11971712" cy="54995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94125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4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gif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2.png"/><Relationship Id="rId5" Type="http://schemas.openxmlformats.org/officeDocument/2006/relationships/image" Target="../media/image61.jpeg"/><Relationship Id="rId4" Type="http://schemas.openxmlformats.org/officeDocument/2006/relationships/image" Target="../media/image6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ebm"/><Relationship Id="rId1" Type="http://schemas.microsoft.com/office/2007/relationships/media" Target="../media/media2.webm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IME Magazine The Surprising Joy of Virtual Reality | Time">
            <a:extLst>
              <a:ext uri="{FF2B5EF4-FFF2-40B4-BE49-F238E27FC236}">
                <a16:creationId xmlns:a16="http://schemas.microsoft.com/office/drawing/2014/main" id="{644EFFDE-D7DA-48EE-A54F-9A578ED484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2784" y="0"/>
            <a:ext cx="51450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153A640-4796-4007-BD0E-10B3F1BBDD9C}"/>
              </a:ext>
            </a:extLst>
          </p:cNvPr>
          <p:cNvSpPr/>
          <p:nvPr/>
        </p:nvSpPr>
        <p:spPr>
          <a:xfrm>
            <a:off x="0" y="4416726"/>
            <a:ext cx="12192000" cy="1960746"/>
          </a:xfrm>
          <a:prstGeom prst="rect">
            <a:avLst/>
          </a:prstGeom>
          <a:solidFill>
            <a:srgbClr val="00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5E1416-D911-49E4-A66F-F0AC7977C4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144" y="4580312"/>
            <a:ext cx="9258143" cy="1043247"/>
          </a:xfrm>
        </p:spPr>
        <p:txBody>
          <a:bodyPr>
            <a:normAutofit/>
          </a:bodyPr>
          <a:lstStyle/>
          <a:p>
            <a:pPr algn="dist"/>
            <a:r>
              <a:rPr lang="en-US" sz="6600" dirty="0">
                <a:solidFill>
                  <a:schemeClr val="bg1"/>
                </a:solidFill>
              </a:rPr>
              <a:t>Virtual Reality Hardware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CB1A73-82EA-42E8-AA53-9304050182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144" y="5705158"/>
            <a:ext cx="9258143" cy="1043247"/>
          </a:xfrm>
        </p:spPr>
        <p:txBody>
          <a:bodyPr>
            <a:normAutofit/>
          </a:bodyPr>
          <a:lstStyle/>
          <a:p>
            <a:pPr algn="dist"/>
            <a:r>
              <a:rPr lang="en-US" sz="2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Capabilities</a:t>
            </a:r>
            <a:r>
              <a:rPr lang="ko-KR" altLang="en-US" sz="2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ko-KR" sz="2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</a:t>
            </a:r>
            <a:r>
              <a:rPr lang="ko-KR" altLang="en-US" sz="2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ko-KR" sz="2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Limitations</a:t>
            </a:r>
            <a:r>
              <a:rPr lang="ko-KR" altLang="en-US" sz="2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ko-KR" sz="2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based on</a:t>
            </a:r>
            <a:r>
              <a:rPr lang="en-US" sz="2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Human Perception</a:t>
            </a:r>
          </a:p>
        </p:txBody>
      </p:sp>
    </p:spTree>
    <p:extLst>
      <p:ext uri="{BB962C8B-B14F-4D97-AF65-F5344CB8AC3E}">
        <p14:creationId xmlns:p14="http://schemas.microsoft.com/office/powerpoint/2010/main" val="4147228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277CF7-3186-4031-9A7C-BE77A76734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Virtual Reality Headsets: FOV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146DF5-D6D7-462E-84D9-40186CE513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Challenge: Lens distortion</a:t>
            </a:r>
          </a:p>
          <a:p>
            <a:pPr lvl="1"/>
            <a:r>
              <a:rPr lang="en-US" dirty="0"/>
              <a:t>Lens distorts image behind it</a:t>
            </a:r>
          </a:p>
          <a:p>
            <a:pPr lvl="2"/>
            <a:r>
              <a:rPr lang="en-US" dirty="0"/>
              <a:t>Pin-cushion distortion: lens stretches the image more at the edges</a:t>
            </a:r>
          </a:p>
          <a:p>
            <a:pPr lvl="1"/>
            <a:r>
              <a:rPr lang="en-US" dirty="0"/>
              <a:t>Lens also distorts color (chromatic aberration)</a:t>
            </a:r>
          </a:p>
          <a:p>
            <a:r>
              <a:rPr lang="en-US" dirty="0"/>
              <a:t>Solution: Distortion correction</a:t>
            </a:r>
          </a:p>
          <a:p>
            <a:pPr lvl="1"/>
            <a:r>
              <a:rPr lang="en-US" dirty="0"/>
              <a:t>HMD displays rendered images after applying inverse distortion</a:t>
            </a:r>
          </a:p>
          <a:p>
            <a:pPr lvl="1"/>
            <a:r>
              <a:rPr lang="en-US" dirty="0"/>
              <a:t>Limitation: uneven pixel density</a:t>
            </a:r>
          </a:p>
        </p:txBody>
      </p:sp>
      <p:pic>
        <p:nvPicPr>
          <p:cNvPr id="8196" name="Picture 4" descr="Chromatic Aberration &amp;ndash; What It is and How to Avoid It">
            <a:extLst>
              <a:ext uri="{FF2B5EF4-FFF2-40B4-BE49-F238E27FC236}">
                <a16:creationId xmlns:a16="http://schemas.microsoft.com/office/drawing/2014/main" id="{8677E5D7-1D1A-4F84-A6CB-F26E62BD73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823" y="1834711"/>
            <a:ext cx="3006867" cy="1744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s://upload.wikimedia.org/wikipedia/commons/2/23/Sample_screen_capture_of_Oculus_rift_development_kit_2_screen_buffer.jpg">
            <a:extLst>
              <a:ext uri="{FF2B5EF4-FFF2-40B4-BE49-F238E27FC236}">
                <a16:creationId xmlns:a16="http://schemas.microsoft.com/office/drawing/2014/main" id="{B0373671-EB60-44B3-B1C7-CB76A800C3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392" y="4425350"/>
            <a:ext cx="4083170" cy="2296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GNvidia's Plan to Improve - Tested">
            <a:extLst>
              <a:ext uri="{FF2B5EF4-FFF2-40B4-BE49-F238E27FC236}">
                <a16:creationId xmlns:a16="http://schemas.microsoft.com/office/drawing/2014/main" id="{E55BB457-9CDB-4077-AF79-101E84AD3D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69" b="14893"/>
          <a:stretch/>
        </p:blipFill>
        <p:spPr bwMode="auto">
          <a:xfrm>
            <a:off x="486618" y="4576601"/>
            <a:ext cx="6303768" cy="2118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VR-Mode: Lense distortion - Garden Gnome Software">
            <a:extLst>
              <a:ext uri="{FF2B5EF4-FFF2-40B4-BE49-F238E27FC236}">
                <a16:creationId xmlns:a16="http://schemas.microsoft.com/office/drawing/2014/main" id="{C17BE66D-A881-40CF-8E9C-CA4DC39859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54" t="29184" r="41006" b="33020"/>
          <a:stretch/>
        </p:blipFill>
        <p:spPr bwMode="auto">
          <a:xfrm>
            <a:off x="8226716" y="166454"/>
            <a:ext cx="1914651" cy="1845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8108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58BB55-70E7-4CB9-84E7-07795AE96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Virtual Reality Headsets: Depth perception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0E0515-BCD3-43B2-B276-10FCB0DCD7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Depth cues checklist</a:t>
            </a:r>
          </a:p>
          <a:p>
            <a:pPr marL="457200" lvl="1" indent="0">
              <a:buNone/>
            </a:pPr>
            <a:r>
              <a:rPr lang="en-US" dirty="0">
                <a:solidFill>
                  <a:srgbClr val="00B050"/>
                </a:solidFill>
              </a:rPr>
              <a:t>✔</a:t>
            </a:r>
            <a:r>
              <a:rPr lang="en-US" dirty="0"/>
              <a:t> Stereoscopic vision</a:t>
            </a:r>
          </a:p>
          <a:p>
            <a:pPr marL="457200" lvl="1" indent="0">
              <a:buNone/>
            </a:pPr>
            <a:r>
              <a:rPr lang="en-US" dirty="0">
                <a:solidFill>
                  <a:srgbClr val="00B050"/>
                </a:solidFill>
              </a:rPr>
              <a:t>✔</a:t>
            </a:r>
            <a:r>
              <a:rPr lang="en-US" dirty="0"/>
              <a:t> Vergence</a:t>
            </a:r>
          </a:p>
          <a:p>
            <a:pPr marL="457200" lvl="1" indent="0">
              <a:buNone/>
            </a:pPr>
            <a:r>
              <a:rPr lang="en-US" dirty="0">
                <a:solidFill>
                  <a:schemeClr val="accent1"/>
                </a:solidFill>
              </a:rPr>
              <a:t>✖</a:t>
            </a:r>
            <a:r>
              <a:rPr lang="en-US" dirty="0"/>
              <a:t> Accommodation</a:t>
            </a:r>
          </a:p>
          <a:p>
            <a:pPr>
              <a:buFont typeface="Wingdings" panose="05000000000000000000" pitchFamily="2" charset="2"/>
              <a:buChar char="è"/>
            </a:pP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>
                <a:solidFill>
                  <a:schemeClr val="accent1"/>
                </a:solidFill>
                <a:sym typeface="Wingdings" panose="05000000000000000000" pitchFamily="2" charset="2"/>
              </a:rPr>
              <a:t>Vergence-Accommodation Conflict</a:t>
            </a:r>
          </a:p>
          <a:p>
            <a:pPr lvl="1"/>
            <a:r>
              <a:rPr lang="en-US" dirty="0"/>
              <a:t>Causing discomfort, fatigue to eyes</a:t>
            </a:r>
          </a:p>
          <a:p>
            <a:pPr lvl="1"/>
            <a:r>
              <a:rPr lang="en-US" dirty="0"/>
              <a:t>Limiting the length of sessions</a:t>
            </a:r>
          </a:p>
          <a:p>
            <a:pPr lvl="1"/>
            <a:r>
              <a:rPr lang="en-US" dirty="0"/>
              <a:t>Possibly inducing headache</a:t>
            </a:r>
            <a:endParaRPr lang="en-US" dirty="0"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è"/>
            </a:pPr>
            <a:r>
              <a:rPr lang="en-US" dirty="0">
                <a:sym typeface="Wingdings" panose="05000000000000000000" pitchFamily="2" charset="2"/>
              </a:rPr>
              <a:t> No depth-of-field effect (minor complaint)</a:t>
            </a:r>
          </a:p>
          <a:p>
            <a:pPr lvl="1"/>
            <a:r>
              <a:rPr lang="en-US" dirty="0"/>
              <a:t>Every visual is located at the same focal distance</a:t>
            </a:r>
          </a:p>
          <a:p>
            <a:pPr lvl="1"/>
            <a:r>
              <a:rPr lang="en-US" dirty="0"/>
              <a:t>Image may look unusual</a:t>
            </a:r>
          </a:p>
        </p:txBody>
      </p:sp>
      <p:pic>
        <p:nvPicPr>
          <p:cNvPr id="11266" name="Picture 2" descr="https://miro.medium.com/max/1280/1*BRB4QLpT7bxA5QZN3d2xrA.jpeg">
            <a:extLst>
              <a:ext uri="{FF2B5EF4-FFF2-40B4-BE49-F238E27FC236}">
                <a16:creationId xmlns:a16="http://schemas.microsoft.com/office/drawing/2014/main" id="{488408FA-693D-46F2-A39B-4DCD834460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3275" y="1221970"/>
            <a:ext cx="4567088" cy="3610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209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9ECF34-F10C-455C-89AD-3559C75A9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Solution to Vergence-Accommodation Conflict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BF5768-A05B-4275-9597-2ED42B4BA3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Hardware solution: Multifocal display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Hardware solution: Varifocal display with focus-tunable lens</a:t>
            </a:r>
          </a:p>
          <a:p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12290" name="Picture 2" descr="Figure 1 from Design and Assessment of a Depth-Fused Multi-Focal ...">
            <a:extLst>
              <a:ext uri="{FF2B5EF4-FFF2-40B4-BE49-F238E27FC236}">
                <a16:creationId xmlns:a16="http://schemas.microsoft.com/office/drawing/2014/main" id="{2126D19B-CD2C-4DF6-8EEB-610A671B7F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0133" y="1974133"/>
            <a:ext cx="1754733" cy="1754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87F78A0-C31A-45D3-B1E8-DAD54BB472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4012" y="1803861"/>
            <a:ext cx="3793494" cy="2095279"/>
          </a:xfrm>
          <a:prstGeom prst="rect">
            <a:avLst/>
          </a:prstGeom>
        </p:spPr>
      </p:pic>
      <p:pic>
        <p:nvPicPr>
          <p:cNvPr id="12292" name="Picture 4" descr="Towards Multifocal Displays with Dense Focal Stacks">
            <a:extLst>
              <a:ext uri="{FF2B5EF4-FFF2-40B4-BE49-F238E27FC236}">
                <a16:creationId xmlns:a16="http://schemas.microsoft.com/office/drawing/2014/main" id="{869ED520-29D6-420E-A9CC-E877D073A2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3931" y="4583517"/>
            <a:ext cx="2171700" cy="210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Here's Oculus' Latest Varifocal Headset Prototype">
            <a:extLst>
              <a:ext uri="{FF2B5EF4-FFF2-40B4-BE49-F238E27FC236}">
                <a16:creationId xmlns:a16="http://schemas.microsoft.com/office/drawing/2014/main" id="{EED639DD-C326-4593-B906-6656E69A6B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12" y="4711144"/>
            <a:ext cx="3573918" cy="2010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8123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FC5398-806C-419D-A9C5-93224B704F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Solution to Vergence-Accommodation Conflict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864165-4289-4669-ACAF-6245C0DC87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UI/UX solution</a:t>
            </a:r>
          </a:p>
          <a:p>
            <a:pPr lvl="1"/>
            <a:r>
              <a:rPr lang="en-US" dirty="0"/>
              <a:t>Know your focal distance</a:t>
            </a:r>
          </a:p>
          <a:p>
            <a:pPr lvl="2"/>
            <a:r>
              <a:rPr lang="en-US" dirty="0"/>
              <a:t>Due to lenses, optical distance between eye-display is farther than physical distance</a:t>
            </a:r>
          </a:p>
          <a:p>
            <a:pPr lvl="2"/>
            <a:r>
              <a:rPr lang="en-US" dirty="0"/>
              <a:t>Oculus Rift CV1: ~2m</a:t>
            </a:r>
          </a:p>
          <a:p>
            <a:pPr lvl="2"/>
            <a:r>
              <a:rPr lang="en-US" dirty="0"/>
              <a:t>Valve Index: ~2m</a:t>
            </a:r>
          </a:p>
          <a:p>
            <a:pPr lvl="1"/>
            <a:r>
              <a:rPr lang="en-US" dirty="0"/>
              <a:t>Minimize vergence-accommodation mismatch as much as possible</a:t>
            </a:r>
          </a:p>
          <a:p>
            <a:pPr lvl="2"/>
            <a:r>
              <a:rPr lang="en-US" dirty="0"/>
              <a:t>Frequent UI elements should be located around the focal distance</a:t>
            </a:r>
          </a:p>
          <a:p>
            <a:pPr lvl="2"/>
            <a:r>
              <a:rPr lang="en-US" dirty="0"/>
              <a:t>Slow down the quick vergence changes</a:t>
            </a:r>
          </a:p>
          <a:p>
            <a:pPr lvl="2"/>
            <a:r>
              <a:rPr lang="en-US" dirty="0"/>
              <a:t>Maximize the reliability of other depth cues</a:t>
            </a:r>
          </a:p>
          <a:p>
            <a:pPr lvl="2"/>
            <a:r>
              <a:rPr lang="en-US" dirty="0"/>
              <a:t>…</a:t>
            </a:r>
          </a:p>
          <a:p>
            <a:pPr lvl="2"/>
            <a:endParaRPr lang="en-US" dirty="0"/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1000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0865F7-55C2-43B1-8F7E-FE9FF70202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Coming Near Future: Foveated Rendering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9A4085-B8EE-4D4E-8E0E-6126728C9C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Recall: Foveated vision</a:t>
            </a:r>
          </a:p>
          <a:p>
            <a:pPr lvl="1"/>
            <a:r>
              <a:rPr lang="en-US" dirty="0"/>
              <a:t>Human eye can only see in Hi-res within very small area</a:t>
            </a:r>
          </a:p>
          <a:p>
            <a:pPr>
              <a:buFont typeface="Wingdings" panose="05000000000000000000" pitchFamily="2" charset="2"/>
              <a:buChar char="è"/>
            </a:pPr>
            <a:r>
              <a:rPr lang="en-US" dirty="0"/>
              <a:t> Foveated Rendering</a:t>
            </a:r>
          </a:p>
          <a:p>
            <a:pPr lvl="1"/>
            <a:r>
              <a:rPr lang="en-US" dirty="0"/>
              <a:t>More detailed image with less computing</a:t>
            </a:r>
          </a:p>
          <a:p>
            <a:pPr lvl="1"/>
            <a:r>
              <a:rPr lang="en-US" dirty="0"/>
              <a:t>Eye tracking required to find the user’s viewing direction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4" name="Picture 2" descr="Implementing Technology as Mother Nature intended to be — its ...">
            <a:extLst>
              <a:ext uri="{FF2B5EF4-FFF2-40B4-BE49-F238E27FC236}">
                <a16:creationId xmlns:a16="http://schemas.microsoft.com/office/drawing/2014/main" id="{33B35E50-560B-44E5-B932-12BBE0482A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4" b="33256"/>
          <a:stretch/>
        </p:blipFill>
        <p:spPr bwMode="auto">
          <a:xfrm>
            <a:off x="8665407" y="1221970"/>
            <a:ext cx="3416449" cy="1230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https://www.thesixthaxis.com/wp-content/uploads/2019/06/ViveProEye-Foveated.jpg">
            <a:extLst>
              <a:ext uri="{FF2B5EF4-FFF2-40B4-BE49-F238E27FC236}">
                <a16:creationId xmlns:a16="http://schemas.microsoft.com/office/drawing/2014/main" id="{9E127CD3-22C9-471F-A0A3-2C3F501C59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8982" y="4011059"/>
            <a:ext cx="4172849" cy="2347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C On Why It Sold Vive Pro To Gamers, Why Pro Eye Won't Replace It">
            <a:extLst>
              <a:ext uri="{FF2B5EF4-FFF2-40B4-BE49-F238E27FC236}">
                <a16:creationId xmlns:a16="http://schemas.microsoft.com/office/drawing/2014/main" id="{C68B9B49-3A0D-4FBE-9F51-EC601746E3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2618" y="4011059"/>
            <a:ext cx="4869578" cy="2347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2547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CBAC3-B855-4629-ACD0-30AF3B84AE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Head/Hand Tracking in Virtual Reality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80896E-28F0-4AE3-9EF2-C7EB1F57FF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Rigid bodies: 6 Degrees of Freedom</a:t>
            </a:r>
          </a:p>
          <a:p>
            <a:pPr lvl="1"/>
            <a:r>
              <a:rPr lang="en-US" dirty="0"/>
              <a:t>3 Translational + 3 Rotational</a:t>
            </a:r>
          </a:p>
          <a:p>
            <a:endParaRPr lang="en-US" dirty="0"/>
          </a:p>
          <a:p>
            <a:r>
              <a:rPr lang="en-US" dirty="0"/>
              <a:t>Rotation tracking</a:t>
            </a:r>
          </a:p>
          <a:p>
            <a:pPr lvl="1"/>
            <a:r>
              <a:rPr lang="en-US" dirty="0"/>
              <a:t>Gyroscope sensor</a:t>
            </a:r>
          </a:p>
          <a:p>
            <a:endParaRPr lang="en-US" dirty="0"/>
          </a:p>
          <a:p>
            <a:r>
              <a:rPr lang="en-US" dirty="0"/>
              <a:t>Position tracking</a:t>
            </a:r>
          </a:p>
          <a:p>
            <a:pPr lvl="1"/>
            <a:r>
              <a:rPr lang="en-US" dirty="0"/>
              <a:t>Somewhat challenging</a:t>
            </a:r>
          </a:p>
        </p:txBody>
      </p:sp>
      <p:pic>
        <p:nvPicPr>
          <p:cNvPr id="15362" name="Picture 2" descr="Six degrees of freedom - Wikipedia">
            <a:extLst>
              <a:ext uri="{FF2B5EF4-FFF2-40B4-BE49-F238E27FC236}">
                <a16:creationId xmlns:a16="http://schemas.microsoft.com/office/drawing/2014/main" id="{184ACF9F-A94B-41A2-A239-D043DB3F5B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2899" y="274549"/>
            <a:ext cx="2939978" cy="279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MEMS Journal -- The Largest MEMS Publication in the World: Motion ...">
            <a:extLst>
              <a:ext uri="{FF2B5EF4-FFF2-40B4-BE49-F238E27FC236}">
                <a16:creationId xmlns:a16="http://schemas.microsoft.com/office/drawing/2014/main" id="{18C37B9A-C582-409D-B341-321D9502A5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6947" y="2615482"/>
            <a:ext cx="2518105" cy="2037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1997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B021E7-6183-4BDF-98C0-B7880BA3DF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Position Tracking Methods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CD8B2D-DC17-4952-A990-00086EEFEC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144" y="1221970"/>
            <a:ext cx="7938301" cy="5499503"/>
          </a:xfrm>
        </p:spPr>
        <p:txBody>
          <a:bodyPr/>
          <a:lstStyle/>
          <a:p>
            <a:r>
              <a:rPr lang="en-US" dirty="0"/>
              <a:t>Giving up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Most mobile VR headsets (Oculus Go, Gear VR, Google Daydream View, …)</a:t>
            </a:r>
          </a:p>
          <a:p>
            <a:endParaRPr lang="en-US" dirty="0"/>
          </a:p>
          <a:p>
            <a:r>
              <a:rPr lang="en-US" dirty="0"/>
              <a:t>Tracking system</a:t>
            </a:r>
          </a:p>
          <a:p>
            <a:pPr lvl="1"/>
            <a:r>
              <a:rPr lang="en-US" dirty="0"/>
              <a:t>Sensors detect patterns on the device, compute the position</a:t>
            </a:r>
          </a:p>
          <a:p>
            <a:pPr lvl="2"/>
            <a:r>
              <a:rPr lang="en-US" dirty="0"/>
              <a:t>Low cost, high quality</a:t>
            </a:r>
          </a:p>
          <a:p>
            <a:pPr lvl="2"/>
            <a:r>
              <a:rPr lang="en-US" dirty="0"/>
              <a:t>Predefined patterns </a:t>
            </a:r>
            <a:r>
              <a:rPr lang="en-US" dirty="0">
                <a:sym typeface="Wingdings" panose="05000000000000000000" pitchFamily="2" charset="2"/>
              </a:rPr>
              <a:t> Limited trackable peripherals</a:t>
            </a:r>
          </a:p>
          <a:p>
            <a:pPr lvl="2"/>
            <a:r>
              <a:rPr lang="en-US" dirty="0">
                <a:sym typeface="Wingdings" panose="05000000000000000000" pitchFamily="2" charset="2"/>
              </a:rPr>
              <a:t>Limited field of view of sensors  Smaller tracking area</a:t>
            </a:r>
            <a:endParaRPr lang="en-US" dirty="0"/>
          </a:p>
          <a:p>
            <a:pPr lvl="1"/>
            <a:r>
              <a:rPr lang="en-US" dirty="0"/>
              <a:t>Oculus Rift, </a:t>
            </a:r>
            <a:r>
              <a:rPr lang="en-US" dirty="0" smtClean="0"/>
              <a:t>PlayStation </a:t>
            </a:r>
            <a:r>
              <a:rPr lang="en-US" dirty="0"/>
              <a:t>VR</a:t>
            </a:r>
          </a:p>
        </p:txBody>
      </p:sp>
      <p:pic>
        <p:nvPicPr>
          <p:cNvPr id="16388" name="Picture 4" descr="psvr tracking">
            <a:extLst>
              <a:ext uri="{FF2B5EF4-FFF2-40B4-BE49-F238E27FC236}">
                <a16:creationId xmlns:a16="http://schemas.microsoft.com/office/drawing/2014/main" id="{4BE26379-E46F-4EAC-9436-36F912E55E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1093" y="4851616"/>
            <a:ext cx="3225860" cy="1290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Feelreal Mask For Google Daydream View - Feelreal Multisensory VR Mask">
            <a:extLst>
              <a:ext uri="{FF2B5EF4-FFF2-40B4-BE49-F238E27FC236}">
                <a16:creationId xmlns:a16="http://schemas.microsoft.com/office/drawing/2014/main" id="{DB134E3E-A960-4B70-8710-70016D4FE1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0898" y="244264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https://mk0uploadvrcom4bcwhj.kinstacdn.com/wp-content/uploads/2017/02/Screen-Shot-2017-02-07-at-12.36.43-PM.png">
            <a:extLst>
              <a:ext uri="{FF2B5EF4-FFF2-40B4-BE49-F238E27FC236}">
                <a16:creationId xmlns:a16="http://schemas.microsoft.com/office/drawing/2014/main" id="{A473B25B-95D0-4C41-BA9A-5110556E0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2626" y="3095994"/>
            <a:ext cx="2221978" cy="1535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6642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7328A0-EF92-4992-9187-E4C678301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Position Tracking Methods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7494F7-3392-44C6-8397-A766B633D8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144" y="1221970"/>
            <a:ext cx="7282694" cy="5499503"/>
          </a:xfrm>
        </p:spPr>
        <p:txBody>
          <a:bodyPr/>
          <a:lstStyle/>
          <a:p>
            <a:r>
              <a:rPr lang="en-US" dirty="0"/>
              <a:t>Lighthouse system</a:t>
            </a:r>
          </a:p>
          <a:p>
            <a:pPr lvl="1"/>
            <a:r>
              <a:rPr lang="en-US" dirty="0"/>
              <a:t>Each station emits timed signal in space</a:t>
            </a:r>
          </a:p>
          <a:p>
            <a:pPr lvl="1"/>
            <a:r>
              <a:rPr lang="en-US" dirty="0"/>
              <a:t>Peripherals detect the signal and compute positions</a:t>
            </a:r>
          </a:p>
          <a:p>
            <a:pPr lvl="2"/>
            <a:r>
              <a:rPr lang="en-US" dirty="0"/>
              <a:t>Lighthouse does not need to connected to PC</a:t>
            </a:r>
          </a:p>
          <a:p>
            <a:pPr lvl="2"/>
            <a:r>
              <a:rPr lang="en-US" dirty="0"/>
              <a:t>High quality, wide range of tracking </a:t>
            </a:r>
            <a:r>
              <a:rPr lang="en-US" dirty="0">
                <a:sym typeface="Wingdings" panose="05000000000000000000" pitchFamily="2" charset="2"/>
              </a:rPr>
              <a:t> Room-scale</a:t>
            </a:r>
          </a:p>
          <a:p>
            <a:pPr lvl="2"/>
            <a:r>
              <a:rPr lang="en-US" dirty="0"/>
              <a:t>Expensive, hard to install</a:t>
            </a:r>
          </a:p>
          <a:p>
            <a:pPr lvl="2"/>
            <a:r>
              <a:rPr lang="en-US" dirty="0"/>
              <a:t>Reflective surface </a:t>
            </a:r>
            <a:r>
              <a:rPr lang="en-US" dirty="0">
                <a:sym typeface="Wingdings" panose="05000000000000000000" pitchFamily="2" charset="2"/>
              </a:rPr>
              <a:t> Glitch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HTC </a:t>
            </a:r>
            <a:r>
              <a:rPr lang="en-US" dirty="0" err="1">
                <a:sym typeface="Wingdings" panose="05000000000000000000" pitchFamily="2" charset="2"/>
              </a:rPr>
              <a:t>Vive</a:t>
            </a:r>
            <a:r>
              <a:rPr lang="en-US" dirty="0">
                <a:sym typeface="Wingdings" panose="05000000000000000000" pitchFamily="2" charset="2"/>
              </a:rPr>
              <a:t>, Valve Index</a:t>
            </a:r>
          </a:p>
          <a:p>
            <a:pPr lvl="1"/>
            <a:endParaRPr lang="en-US" dirty="0"/>
          </a:p>
          <a:p>
            <a:pPr lvl="2"/>
            <a:endParaRPr lang="en-US" dirty="0"/>
          </a:p>
        </p:txBody>
      </p:sp>
      <p:pic>
        <p:nvPicPr>
          <p:cNvPr id="17410" name="Picture 2" descr="Top 30 Vive Lighthouse GIFs | Find the best GIF on Gfycat">
            <a:extLst>
              <a:ext uri="{FF2B5EF4-FFF2-40B4-BE49-F238E27FC236}">
                <a16:creationId xmlns:a16="http://schemas.microsoft.com/office/drawing/2014/main" id="{F1328153-7464-41EE-8902-E801B2DC8CF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5680" y="3889181"/>
            <a:ext cx="4731744" cy="2719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Verifying your setup">
            <a:extLst>
              <a:ext uri="{FF2B5EF4-FFF2-40B4-BE49-F238E27FC236}">
                <a16:creationId xmlns:a16="http://schemas.microsoft.com/office/drawing/2014/main" id="{4388D933-9F93-47FB-8985-C0D4F0F319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5806" y="1221970"/>
            <a:ext cx="3091492" cy="2065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HTC VIVE Pro EYE + Enterprise Advantage Pack | Buy Online">
            <a:extLst>
              <a:ext uri="{FF2B5EF4-FFF2-40B4-BE49-F238E27FC236}">
                <a16:creationId xmlns:a16="http://schemas.microsoft.com/office/drawing/2014/main" id="{1F493BF5-46B5-4074-8C3D-523D2E967C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48" b="23869"/>
          <a:stretch/>
        </p:blipFill>
        <p:spPr bwMode="auto">
          <a:xfrm>
            <a:off x="1165390" y="4951690"/>
            <a:ext cx="3372104" cy="1769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493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9E63C9-B52B-473C-B54E-9487433E7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Position Tracking Methods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07DBA-F4B1-4EE4-9CC2-58253B62DF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144" y="1221970"/>
            <a:ext cx="7136045" cy="5499503"/>
          </a:xfrm>
        </p:spPr>
        <p:txBody>
          <a:bodyPr/>
          <a:lstStyle/>
          <a:p>
            <a:r>
              <a:rPr lang="en-US" dirty="0">
                <a:sym typeface="Wingdings" panose="05000000000000000000" pitchFamily="2" charset="2"/>
              </a:rPr>
              <a:t>Inside-out tracking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Also called Simultaneous Localization and Mapping (SLAM)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Headset captures the environment, infers its position (difference) in 3D space</a:t>
            </a:r>
          </a:p>
          <a:p>
            <a:pPr lvl="2"/>
            <a:r>
              <a:rPr lang="en-US" dirty="0">
                <a:sym typeface="Wingdings" panose="05000000000000000000" pitchFamily="2" charset="2"/>
              </a:rPr>
              <a:t>Low cost, no setup required</a:t>
            </a:r>
          </a:p>
          <a:p>
            <a:pPr lvl="2"/>
            <a:r>
              <a:rPr lang="en-US" dirty="0">
                <a:sym typeface="Wingdings" panose="05000000000000000000" pitchFamily="2" charset="2"/>
              </a:rPr>
              <a:t>Relatively low quality tracking</a:t>
            </a:r>
          </a:p>
          <a:p>
            <a:pPr lvl="2"/>
            <a:r>
              <a:rPr lang="en-US" dirty="0">
                <a:sym typeface="Wingdings" panose="05000000000000000000" pitchFamily="2" charset="2"/>
              </a:rPr>
              <a:t>Not working in dark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Oculus Quest, Windows Mixed Reality</a:t>
            </a:r>
          </a:p>
          <a:p>
            <a:pPr lvl="2"/>
            <a:endParaRPr lang="en-US" dirty="0">
              <a:sym typeface="Wingdings" panose="05000000000000000000" pitchFamily="2" charset="2"/>
            </a:endParaRPr>
          </a:p>
          <a:p>
            <a:pPr lvl="1"/>
            <a:endParaRPr lang="en-US" dirty="0">
              <a:sym typeface="Wingdings" panose="05000000000000000000" pitchFamily="2" charset="2"/>
            </a:endParaRPr>
          </a:p>
          <a:p>
            <a:endParaRPr lang="en-US" dirty="0"/>
          </a:p>
        </p:txBody>
      </p:sp>
      <p:pic>
        <p:nvPicPr>
          <p:cNvPr id="18434" name="Picture 2" descr="It's What's On the Inside-Out That Counts — VisionThree">
            <a:extLst>
              <a:ext uri="{FF2B5EF4-FFF2-40B4-BE49-F238E27FC236}">
                <a16:creationId xmlns:a16="http://schemas.microsoft.com/office/drawing/2014/main" id="{BB160C24-C337-42AD-BEF1-161059F57A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4488" y="483079"/>
            <a:ext cx="4336192" cy="2441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How SLAM technology is redrawing augmented reality's battle lines ...">
            <a:extLst>
              <a:ext uri="{FF2B5EF4-FFF2-40B4-BE49-F238E27FC236}">
                <a16:creationId xmlns:a16="http://schemas.microsoft.com/office/drawing/2014/main" id="{862092A2-F649-4EA4-8214-099A401B4C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3712" y="3270908"/>
            <a:ext cx="5368506" cy="2516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0" name="Picture 8" descr="Oculus Quest 64GB | GameStop">
            <a:extLst>
              <a:ext uri="{FF2B5EF4-FFF2-40B4-BE49-F238E27FC236}">
                <a16:creationId xmlns:a16="http://schemas.microsoft.com/office/drawing/2014/main" id="{5DA00F7F-BE4A-403E-AFCA-A07BE0A273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7683" y="4953834"/>
            <a:ext cx="3243532" cy="1824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3194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009929-5DC8-4D55-9F4D-DC6EAE6AC7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Balance Sensing of Human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BBB5E8-721F-4C24-B719-A1296D42A69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Recall: “Five Senses”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70EED673-036C-4B1A-95B2-F6C4A2E2BD0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Gravity/acceleration sensing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E5AD82F-8504-4E88-B19E-ABBD576677AE}"/>
              </a:ext>
            </a:extLst>
          </p:cNvPr>
          <p:cNvGrpSpPr/>
          <p:nvPr/>
        </p:nvGrpSpPr>
        <p:grpSpPr>
          <a:xfrm>
            <a:off x="999108" y="2585640"/>
            <a:ext cx="4339399" cy="3419715"/>
            <a:chOff x="2765484" y="1359319"/>
            <a:chExt cx="5518032" cy="4348550"/>
          </a:xfrm>
        </p:grpSpPr>
        <p:pic>
          <p:nvPicPr>
            <p:cNvPr id="4" name="Picture 2" descr="Eye on Apple iOS 13.3">
              <a:extLst>
                <a:ext uri="{FF2B5EF4-FFF2-40B4-BE49-F238E27FC236}">
                  <a16:creationId xmlns:a16="http://schemas.microsoft.com/office/drawing/2014/main" id="{8D79DC0D-0AD2-4130-917B-FDF201D576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3000" y="1359319"/>
              <a:ext cx="1143000" cy="1143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4" descr="Ear on Apple iOS 13.3">
              <a:extLst>
                <a:ext uri="{FF2B5EF4-FFF2-40B4-BE49-F238E27FC236}">
                  <a16:creationId xmlns:a16="http://schemas.microsoft.com/office/drawing/2014/main" id="{65083850-6ECC-408D-870A-18B6F80188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40516" y="2765815"/>
              <a:ext cx="1143000" cy="1143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6" descr="Raised Hand on Apple iOS 13.3">
              <a:extLst>
                <a:ext uri="{FF2B5EF4-FFF2-40B4-BE49-F238E27FC236}">
                  <a16:creationId xmlns:a16="http://schemas.microsoft.com/office/drawing/2014/main" id="{F6B44FC6-ACF1-47EA-88F9-122B9C1FD0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5484" y="2765815"/>
              <a:ext cx="1143000" cy="1143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8" descr="Nose on Apple iOS 13.3">
              <a:extLst>
                <a:ext uri="{FF2B5EF4-FFF2-40B4-BE49-F238E27FC236}">
                  <a16:creationId xmlns:a16="http://schemas.microsoft.com/office/drawing/2014/main" id="{5D531CD0-3D9A-4E26-8EEB-2F2111120C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0" y="4564869"/>
              <a:ext cx="1143000" cy="1143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10" descr="Mouth on Apple iOS 13.3">
              <a:extLst>
                <a:ext uri="{FF2B5EF4-FFF2-40B4-BE49-F238E27FC236}">
                  <a16:creationId xmlns:a16="http://schemas.microsoft.com/office/drawing/2014/main" id="{578DF0A8-201A-4189-BE9C-6EC9E2619F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000" y="4564869"/>
              <a:ext cx="1143000" cy="1143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338" name="Picture 2" descr="Semicircular canals - Wikipedia">
            <a:extLst>
              <a:ext uri="{FF2B5EF4-FFF2-40B4-BE49-F238E27FC236}">
                <a16:creationId xmlns:a16="http://schemas.microsoft.com/office/drawing/2014/main" id="{F6F79861-57DB-4B7A-9578-B4EF65C601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2421" y="1869522"/>
            <a:ext cx="4851952" cy="4851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 descr="Balance Scale on Apple iOS 13.3">
            <a:extLst>
              <a:ext uri="{FF2B5EF4-FFF2-40B4-BE49-F238E27FC236}">
                <a16:creationId xmlns:a16="http://schemas.microsoft.com/office/drawing/2014/main" id="{1D095849-7823-488E-A513-D7C22A73E2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179396"/>
            <a:ext cx="1143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5750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67FF5-8C6B-429D-85D1-0B620D3DC4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Virtual Reality Headsets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75DBC4-8E3C-4BAC-85DF-38242FD7E9D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Valve Index</a:t>
            </a:r>
          </a:p>
          <a:p>
            <a:pPr lvl="1"/>
            <a:r>
              <a:rPr lang="en-US" dirty="0"/>
              <a:t>Latest High-end HMD in the market</a:t>
            </a:r>
          </a:p>
          <a:p>
            <a:pPr lvl="1"/>
            <a:r>
              <a:rPr lang="en-US" dirty="0"/>
              <a:t>Released in 2019</a:t>
            </a:r>
          </a:p>
          <a:p>
            <a:pPr lvl="1"/>
            <a:r>
              <a:rPr lang="en-US" dirty="0"/>
              <a:t>$999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5C96E9-8B98-4721-992D-133566AD9DF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Oculus Rift CV1</a:t>
            </a:r>
          </a:p>
          <a:p>
            <a:pPr lvl="1"/>
            <a:r>
              <a:rPr lang="en-US" dirty="0"/>
              <a:t>HMD which HAJE owns</a:t>
            </a:r>
          </a:p>
          <a:p>
            <a:pPr lvl="1"/>
            <a:r>
              <a:rPr lang="en-US" dirty="0"/>
              <a:t>Released in 2016</a:t>
            </a:r>
          </a:p>
          <a:p>
            <a:pPr lvl="1"/>
            <a:r>
              <a:rPr lang="en-US" dirty="0"/>
              <a:t>Discontinued in 2019</a:t>
            </a:r>
          </a:p>
          <a:p>
            <a:pPr lvl="2"/>
            <a:r>
              <a:rPr lang="en-US" dirty="0"/>
              <a:t>Succeeded by Oculus Rift S</a:t>
            </a:r>
          </a:p>
          <a:p>
            <a:pPr lvl="1"/>
            <a:r>
              <a:rPr lang="en-US" dirty="0"/>
              <a:t>$599</a:t>
            </a:r>
          </a:p>
        </p:txBody>
      </p:sp>
      <p:pic>
        <p:nvPicPr>
          <p:cNvPr id="9220" name="Picture 4" descr="Amazon.com: Valve Index VR Full Kit: Video Games">
            <a:extLst>
              <a:ext uri="{FF2B5EF4-FFF2-40B4-BE49-F238E27FC236}">
                <a16:creationId xmlns:a16="http://schemas.microsoft.com/office/drawing/2014/main" id="{C9DDBAB2-F477-49D1-B519-4166AFE595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234" y="4129389"/>
            <a:ext cx="4972050" cy="249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Oculus Rift + Touch Virtual Reality Headsets with Touch ...">
            <a:extLst>
              <a:ext uri="{FF2B5EF4-FFF2-40B4-BE49-F238E27FC236}">
                <a16:creationId xmlns:a16="http://schemas.microsoft.com/office/drawing/2014/main" id="{00993664-F2FF-4439-BE40-A308D43288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9775" y="3876718"/>
            <a:ext cx="2951110" cy="2748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6344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938661-E555-496B-97E6-BE242AD1E4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VR Sickness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691602E-AECF-47F7-9A42-B4E5677645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Usually caused by </a:t>
            </a:r>
            <a:r>
              <a:rPr lang="en-US" dirty="0">
                <a:solidFill>
                  <a:srgbClr val="C00000"/>
                </a:solidFill>
              </a:rPr>
              <a:t>sensory conflict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Visual inputs of virtual motion vs </a:t>
            </a:r>
            <a:r>
              <a:rPr lang="en-US" dirty="0"/>
              <a:t>Non-visual perception of self-motion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Visually Induced Motion Sickness (VIMS)</a:t>
            </a:r>
          </a:p>
          <a:p>
            <a:endParaRPr lang="en-US" dirty="0"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Game designed that reduces VR sickness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Mitigate perception of self-motion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Minimize acceleration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Introduce inertial reference frame (cockpit, nose)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…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1347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Spatial Audio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Mono/Stereo/Surround audio</a:t>
            </a:r>
          </a:p>
          <a:p>
            <a:pPr lvl="1"/>
            <a:r>
              <a:rPr lang="en-US" dirty="0" smtClean="0"/>
              <a:t>Sound sources are located relative to head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 smtClean="0"/>
              <a:t>Spatial audio</a:t>
            </a:r>
          </a:p>
          <a:p>
            <a:pPr lvl="1"/>
            <a:r>
              <a:rPr lang="en-US" dirty="0" smtClean="0"/>
              <a:t>Sound sources are locked in space </a:t>
            </a:r>
            <a:r>
              <a:rPr lang="en-US" dirty="0" smtClean="0">
                <a:sym typeface="Wingdings" panose="05000000000000000000" pitchFamily="2" charset="2"/>
              </a:rPr>
              <a:t> Immersive experience</a:t>
            </a:r>
            <a:endParaRPr lang="en-US" dirty="0"/>
          </a:p>
        </p:txBody>
      </p:sp>
      <p:pic>
        <p:nvPicPr>
          <p:cNvPr id="2050" name="Picture 2" descr="Spatial Audio in VR: Why and How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5180" y="2343206"/>
            <a:ext cx="4881640" cy="1628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patial audio - headlocked vs spati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5181" y="4963743"/>
            <a:ext cx="4881640" cy="1637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8604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Sound Localization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144" y="1221970"/>
            <a:ext cx="7584787" cy="5499503"/>
          </a:xfrm>
        </p:spPr>
        <p:txBody>
          <a:bodyPr/>
          <a:lstStyle/>
          <a:p>
            <a:r>
              <a:rPr lang="en-US" dirty="0" smtClean="0"/>
              <a:t>Human can localize sound using 3 coordinates</a:t>
            </a:r>
          </a:p>
          <a:p>
            <a:pPr lvl="1"/>
            <a:r>
              <a:rPr lang="en-US" dirty="0" smtClean="0"/>
              <a:t>Azimuth, elevation, distance </a:t>
            </a:r>
          </a:p>
          <a:p>
            <a:pPr lvl="1"/>
            <a:r>
              <a:rPr lang="en-US" dirty="0" smtClean="0"/>
              <a:t>Similar to polar coordinates</a:t>
            </a:r>
          </a:p>
          <a:p>
            <a:r>
              <a:rPr lang="en-US" dirty="0" smtClean="0"/>
              <a:t>Azimuth cues</a:t>
            </a:r>
          </a:p>
          <a:p>
            <a:pPr lvl="1"/>
            <a:r>
              <a:rPr lang="en-US" dirty="0" smtClean="0"/>
              <a:t>Duplex theory: cues from two ears</a:t>
            </a:r>
          </a:p>
          <a:p>
            <a:pPr lvl="1"/>
            <a:r>
              <a:rPr lang="en-US" dirty="0" smtClean="0"/>
              <a:t>Time difference (</a:t>
            </a:r>
            <a:r>
              <a:rPr lang="en-US" dirty="0" err="1" smtClean="0"/>
              <a:t>Interaural</a:t>
            </a:r>
            <a:r>
              <a:rPr lang="en-US" dirty="0" smtClean="0"/>
              <a:t> time difference, ITD)</a:t>
            </a:r>
          </a:p>
          <a:p>
            <a:pPr lvl="1"/>
            <a:r>
              <a:rPr lang="en-US" dirty="0" smtClean="0"/>
              <a:t>Relative amplitude (IID/ILD)</a:t>
            </a:r>
          </a:p>
          <a:p>
            <a:pPr lvl="2"/>
            <a:r>
              <a:rPr lang="en-US" dirty="0" smtClean="0"/>
              <a:t>Most notable in high frequencies</a:t>
            </a:r>
          </a:p>
          <a:p>
            <a:r>
              <a:rPr lang="en-US" dirty="0" smtClean="0"/>
              <a:t>Distance cues</a:t>
            </a:r>
          </a:p>
          <a:p>
            <a:pPr lvl="1"/>
            <a:r>
              <a:rPr lang="en-US" dirty="0" smtClean="0"/>
              <a:t>Loss of amplitude, loss of high frequencies, …</a:t>
            </a:r>
          </a:p>
          <a:p>
            <a:pPr lvl="1"/>
            <a:endParaRPr lang="en-US" dirty="0"/>
          </a:p>
        </p:txBody>
      </p:sp>
      <p:pic>
        <p:nvPicPr>
          <p:cNvPr id="1028" name="Picture 4" descr="AR / VR Science Note 004: Sound Cues and 3D Localiz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2611" y="136526"/>
            <a:ext cx="3602586" cy="2174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upload.wikimedia.org/wikipedia/commons/thumb/5/50/HRTF.svg/220px-HRTF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1590" y="612747"/>
            <a:ext cx="2095500" cy="2962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2. Interaural Time Difference (ITD) and Interaural Level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116" y="3708026"/>
            <a:ext cx="4190790" cy="2881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3925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Sound Localization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144" y="1221970"/>
            <a:ext cx="6722918" cy="5499503"/>
          </a:xfrm>
        </p:spPr>
        <p:txBody>
          <a:bodyPr/>
          <a:lstStyle/>
          <a:p>
            <a:r>
              <a:rPr lang="en-US" dirty="0" smtClean="0"/>
              <a:t>Elevation cues</a:t>
            </a:r>
          </a:p>
          <a:p>
            <a:pPr lvl="1"/>
            <a:r>
              <a:rPr lang="en-US" dirty="0" smtClean="0"/>
              <a:t>Pinna filtering effect</a:t>
            </a:r>
          </a:p>
          <a:p>
            <a:pPr lvl="2"/>
            <a:r>
              <a:rPr lang="en-US" dirty="0" smtClean="0"/>
              <a:t>Shape of ears reflects sounds from each direction differently</a:t>
            </a:r>
          </a:p>
          <a:p>
            <a:pPr lvl="2"/>
            <a:r>
              <a:rPr lang="en-US" dirty="0" smtClean="0"/>
              <a:t>Exact effect varies by person</a:t>
            </a:r>
          </a:p>
          <a:p>
            <a:pPr lvl="2"/>
            <a:r>
              <a:rPr lang="en-US" dirty="0" smtClean="0"/>
              <a:t>Head-Related Transfer Function (HRTF)</a:t>
            </a:r>
          </a:p>
          <a:p>
            <a:pPr lvl="3"/>
            <a:r>
              <a:rPr lang="en-US" dirty="0" smtClean="0"/>
              <a:t>Mathematical model for the effect</a:t>
            </a:r>
          </a:p>
          <a:p>
            <a:pPr lvl="3"/>
            <a:r>
              <a:rPr lang="en-US" dirty="0" smtClean="0"/>
              <a:t>Requires specialized setup for precise measuring</a:t>
            </a:r>
          </a:p>
          <a:p>
            <a:pPr lvl="3"/>
            <a:endParaRPr lang="en-US" dirty="0"/>
          </a:p>
        </p:txBody>
      </p:sp>
      <p:pic>
        <p:nvPicPr>
          <p:cNvPr id="3074" name="Picture 2" descr="JAC 2005 -- Acoustic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605" y="310927"/>
            <a:ext cx="2695689" cy="1822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ow Do We Hear? The Human Hearing Mechanism Explained - Headphonesty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1571" y="823917"/>
            <a:ext cx="3004727" cy="2567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PlayStation 5: Mark Cerny explains Tempest Engine for 3D audio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9223" y="4723341"/>
            <a:ext cx="3476887" cy="1915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Mysterious HRTF - Future Reality Lab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6640" y="3568712"/>
            <a:ext cx="3810416" cy="2972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2090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Sound Localization in VR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Spatial audio engines generates these cues from relative location of sound source</a:t>
            </a:r>
          </a:p>
          <a:p>
            <a:pPr lvl="1"/>
            <a:r>
              <a:rPr lang="en-US" dirty="0" smtClean="0"/>
              <a:t>Azimuth cues = strong</a:t>
            </a:r>
          </a:p>
          <a:p>
            <a:pPr lvl="1"/>
            <a:r>
              <a:rPr lang="en-US" dirty="0" smtClean="0"/>
              <a:t>Elevation cues = weak, varies from person to person </a:t>
            </a:r>
            <a:r>
              <a:rPr lang="en-US" dirty="0" smtClean="0">
                <a:sym typeface="Wingdings" panose="05000000000000000000" pitchFamily="2" charset="2"/>
              </a:rPr>
              <a:t> inaccurate perception</a:t>
            </a:r>
            <a:endParaRPr lang="en-US" dirty="0" smtClean="0"/>
          </a:p>
          <a:p>
            <a:pPr lvl="2"/>
            <a:r>
              <a:rPr lang="en-US" dirty="0" smtClean="0"/>
              <a:t>Never solely rely on elevation cues</a:t>
            </a:r>
            <a:endParaRPr lang="en-US" dirty="0"/>
          </a:p>
        </p:txBody>
      </p:sp>
      <p:pic>
        <p:nvPicPr>
          <p:cNvPr id="4098" name="Picture 2" descr="Why does a dog tilt its head? | Cesar's Wa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5362" y="3563197"/>
            <a:ext cx="5821275" cy="3100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3125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VR Controllers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144" y="1221970"/>
            <a:ext cx="6031437" cy="5499503"/>
          </a:xfrm>
        </p:spPr>
        <p:txBody>
          <a:bodyPr/>
          <a:lstStyle/>
          <a:p>
            <a:r>
              <a:rPr lang="en-US" dirty="0" smtClean="0"/>
              <a:t>Oculus Touch (Oculus Rift CV1)</a:t>
            </a:r>
          </a:p>
          <a:p>
            <a:pPr lvl="1"/>
            <a:r>
              <a:rPr lang="en-US" dirty="0" smtClean="0"/>
              <a:t>6-DoF Tracking</a:t>
            </a:r>
          </a:p>
          <a:p>
            <a:pPr lvl="2"/>
            <a:r>
              <a:rPr lang="en-US" dirty="0" smtClean="0"/>
              <a:t>Patterns located on the rim </a:t>
            </a:r>
          </a:p>
          <a:p>
            <a:pPr lvl="1"/>
            <a:r>
              <a:rPr lang="en-US" dirty="0" smtClean="0"/>
              <a:t>4+1 usable buttons</a:t>
            </a:r>
          </a:p>
          <a:p>
            <a:pPr lvl="2"/>
            <a:r>
              <a:rPr lang="en-US" dirty="0" err="1" smtClean="0"/>
              <a:t>Thumbstick</a:t>
            </a:r>
            <a:r>
              <a:rPr lang="en-US" dirty="0" smtClean="0"/>
              <a:t> + 2 Face buttons</a:t>
            </a:r>
          </a:p>
          <a:p>
            <a:pPr lvl="2"/>
            <a:r>
              <a:rPr lang="en-US" dirty="0" smtClean="0"/>
              <a:t>Trigger (analog)</a:t>
            </a:r>
          </a:p>
          <a:p>
            <a:pPr lvl="2"/>
            <a:r>
              <a:rPr lang="en-US" dirty="0" smtClean="0"/>
              <a:t>Grip (analog)</a:t>
            </a:r>
            <a:endParaRPr lang="en-US" dirty="0"/>
          </a:p>
          <a:p>
            <a:pPr lvl="1"/>
            <a:r>
              <a:rPr lang="en-US" dirty="0" smtClean="0"/>
              <a:t>Finger detection </a:t>
            </a:r>
            <a:r>
              <a:rPr lang="en-US" dirty="0" smtClean="0">
                <a:sym typeface="Wingdings" panose="05000000000000000000" pitchFamily="2" charset="2"/>
              </a:rPr>
              <a:t> Immersion</a:t>
            </a:r>
            <a:endParaRPr lang="en-US" dirty="0" smtClean="0"/>
          </a:p>
          <a:p>
            <a:pPr lvl="1"/>
            <a:r>
              <a:rPr lang="en-US" dirty="0" smtClean="0"/>
              <a:t>Multi-frequency vibration</a:t>
            </a:r>
          </a:p>
          <a:p>
            <a:pPr lvl="2"/>
            <a:r>
              <a:rPr lang="en-US" dirty="0" smtClean="0"/>
              <a:t>320*(1/N) Hz </a:t>
            </a:r>
          </a:p>
          <a:p>
            <a:pPr lvl="2"/>
            <a:r>
              <a:rPr lang="en-US" dirty="0" smtClean="0"/>
              <a:t>255 steps amplitude</a:t>
            </a:r>
          </a:p>
          <a:p>
            <a:pPr lvl="1"/>
            <a:endParaRPr lang="en-US" dirty="0"/>
          </a:p>
        </p:txBody>
      </p:sp>
      <p:pic>
        <p:nvPicPr>
          <p:cNvPr id="5122" name="Picture 2" descr="Best Buy: Oculus Touch Oculus Tou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7087" y="421554"/>
            <a:ext cx="3543449" cy="2172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Oculus Touch controller finally makes its way to retail and online ...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448" y="3128098"/>
            <a:ext cx="4572000" cy="257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1363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VR Controllers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144" y="1221970"/>
            <a:ext cx="6739543" cy="5499503"/>
          </a:xfrm>
        </p:spPr>
        <p:txBody>
          <a:bodyPr/>
          <a:lstStyle/>
          <a:p>
            <a:r>
              <a:rPr lang="en-US" dirty="0" smtClean="0"/>
              <a:t>Vive controller (HTC Vive)</a:t>
            </a:r>
          </a:p>
          <a:p>
            <a:pPr lvl="1"/>
            <a:r>
              <a:rPr lang="en-US" dirty="0" smtClean="0"/>
              <a:t>6-DoF tracking</a:t>
            </a:r>
          </a:p>
          <a:p>
            <a:pPr lvl="1"/>
            <a:r>
              <a:rPr lang="en-US" dirty="0" smtClean="0"/>
              <a:t>Symmetric design</a:t>
            </a:r>
          </a:p>
          <a:p>
            <a:pPr lvl="1"/>
            <a:r>
              <a:rPr lang="en-US" dirty="0"/>
              <a:t>3</a:t>
            </a:r>
            <a:r>
              <a:rPr lang="en-US" dirty="0" smtClean="0"/>
              <a:t>+1 usable buttons</a:t>
            </a:r>
          </a:p>
          <a:p>
            <a:pPr lvl="2"/>
            <a:r>
              <a:rPr lang="en-US" dirty="0" smtClean="0"/>
              <a:t>Touchpad, Menu button</a:t>
            </a:r>
          </a:p>
          <a:p>
            <a:pPr lvl="2"/>
            <a:r>
              <a:rPr lang="en-US" dirty="0" smtClean="0"/>
              <a:t>Trigger (analog, dual-stage)</a:t>
            </a:r>
          </a:p>
          <a:p>
            <a:pPr lvl="2"/>
            <a:r>
              <a:rPr lang="en-US" dirty="0" smtClean="0"/>
              <a:t>Grip</a:t>
            </a:r>
          </a:p>
          <a:p>
            <a:pPr lvl="1"/>
            <a:r>
              <a:rPr lang="en-US" dirty="0" smtClean="0"/>
              <a:t>HD </a:t>
            </a:r>
            <a:r>
              <a:rPr lang="en-US" dirty="0"/>
              <a:t>h</a:t>
            </a:r>
            <a:r>
              <a:rPr lang="en-US" dirty="0" smtClean="0"/>
              <a:t>aptic feedback</a:t>
            </a:r>
          </a:p>
          <a:p>
            <a:pPr lvl="2"/>
            <a:r>
              <a:rPr lang="en-US" dirty="0" smtClean="0"/>
              <a:t>Microsecond haptic pulse</a:t>
            </a:r>
          </a:p>
          <a:p>
            <a:r>
              <a:rPr lang="en-US" dirty="0" smtClean="0"/>
              <a:t>Vive tracker</a:t>
            </a:r>
          </a:p>
          <a:p>
            <a:pPr lvl="1"/>
            <a:r>
              <a:rPr lang="en-US" dirty="0" smtClean="0"/>
              <a:t>6-DoF tracking to any object</a:t>
            </a:r>
            <a:endParaRPr lang="en-US" dirty="0"/>
          </a:p>
        </p:txBody>
      </p:sp>
      <p:pic>
        <p:nvPicPr>
          <p:cNvPr id="6146" name="Picture 2" descr="VIVE | Controll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1536" y="60325"/>
            <a:ext cx="3840869" cy="2765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C Vive Tracker is Now on Sale to General Public for $99 – Road to V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299" y="2400215"/>
            <a:ext cx="3574866" cy="200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rotch-mounted Vive Tracker is perfect for... a virtual reality ...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016" y="4535142"/>
            <a:ext cx="3656999" cy="2057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8825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VR Controllers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Valve Index Controllers</a:t>
            </a:r>
          </a:p>
          <a:p>
            <a:pPr lvl="1"/>
            <a:r>
              <a:rPr lang="en-US" dirty="0" smtClean="0"/>
              <a:t>6-DoF tracking</a:t>
            </a:r>
          </a:p>
          <a:p>
            <a:pPr lvl="1"/>
            <a:r>
              <a:rPr lang="en-US" dirty="0" smtClean="0"/>
              <a:t>4+2 usable buttons</a:t>
            </a:r>
          </a:p>
          <a:p>
            <a:pPr lvl="2"/>
            <a:r>
              <a:rPr lang="en-US" dirty="0" err="1" smtClean="0"/>
              <a:t>Thumbstick</a:t>
            </a:r>
            <a:r>
              <a:rPr lang="en-US" dirty="0" smtClean="0"/>
              <a:t>, track button, 2 face buttons</a:t>
            </a:r>
          </a:p>
          <a:p>
            <a:pPr lvl="2"/>
            <a:r>
              <a:rPr lang="en-US" dirty="0" smtClean="0"/>
              <a:t>Trigger</a:t>
            </a:r>
          </a:p>
          <a:p>
            <a:pPr lvl="2"/>
            <a:r>
              <a:rPr lang="en-US" dirty="0" smtClean="0"/>
              <a:t>Grip force sensor</a:t>
            </a:r>
          </a:p>
          <a:p>
            <a:pPr lvl="1"/>
            <a:r>
              <a:rPr lang="en-US" dirty="0" smtClean="0"/>
              <a:t>Finger tracking</a:t>
            </a:r>
            <a:endParaRPr lang="en-US" dirty="0"/>
          </a:p>
        </p:txBody>
      </p:sp>
      <p:pic>
        <p:nvPicPr>
          <p:cNvPr id="7172" name="Picture 4" descr="Steam Community :: Guide :: Knuckles EV2: Quick Start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4747" y="2980253"/>
            <a:ext cx="3324224" cy="3240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Valve Index hands-on: Impressive, expensive, inconvenient VR ...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4747" y="479046"/>
            <a:ext cx="3324224" cy="2216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Finger_Tracking_v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37018" y="4284112"/>
            <a:ext cx="4171964" cy="2343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52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VR Controllers – Limitations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144" y="1221970"/>
            <a:ext cx="6456911" cy="5499503"/>
          </a:xfrm>
        </p:spPr>
        <p:txBody>
          <a:bodyPr/>
          <a:lstStyle/>
          <a:p>
            <a:r>
              <a:rPr lang="en-US" dirty="0" smtClean="0"/>
              <a:t>Lack of force feedback</a:t>
            </a:r>
          </a:p>
          <a:p>
            <a:pPr lvl="1"/>
            <a:r>
              <a:rPr lang="en-US" dirty="0" smtClean="0"/>
              <a:t>Recall: </a:t>
            </a:r>
          </a:p>
          <a:p>
            <a:pPr lvl="1"/>
            <a:r>
              <a:rPr lang="en-US" dirty="0" smtClean="0"/>
              <a:t>Constrained motion </a:t>
            </a:r>
            <a:r>
              <a:rPr lang="en-US" dirty="0" smtClean="0">
                <a:sym typeface="Wingdings" panose="05000000000000000000" pitchFamily="2" charset="2"/>
              </a:rPr>
              <a:t> Mismatch between virtual and physical hand</a:t>
            </a:r>
          </a:p>
          <a:p>
            <a:pPr lvl="2"/>
            <a:r>
              <a:rPr lang="en-US" dirty="0" smtClean="0">
                <a:sym typeface="Wingdings" panose="05000000000000000000" pitchFamily="2" charset="2"/>
              </a:rPr>
              <a:t>Beads on wire</a:t>
            </a:r>
          </a:p>
          <a:p>
            <a:pPr lvl="2"/>
            <a:r>
              <a:rPr lang="en-US" dirty="0" smtClean="0">
                <a:sym typeface="Wingdings" panose="05000000000000000000" pitchFamily="2" charset="2"/>
              </a:rPr>
              <a:t>Two-hand weapon (baseball bat)</a:t>
            </a:r>
            <a:endParaRPr lang="en-US" dirty="0" smtClean="0"/>
          </a:p>
          <a:p>
            <a:pPr lvl="1"/>
            <a:r>
              <a:rPr lang="en-US" dirty="0" smtClean="0"/>
              <a:t>Weight, touching, pushing, …</a:t>
            </a:r>
          </a:p>
          <a:p>
            <a:pPr lvl="2"/>
            <a:r>
              <a:rPr lang="en-US" dirty="0" smtClean="0"/>
              <a:t>Haptic cues are limited (vibration)</a:t>
            </a:r>
          </a:p>
          <a:p>
            <a:pPr lvl="2"/>
            <a:r>
              <a:rPr lang="en-US" dirty="0" smtClean="0"/>
              <a:t>Maximize other cues (visual + auditory)</a:t>
            </a:r>
          </a:p>
        </p:txBody>
      </p:sp>
      <p:pic>
        <p:nvPicPr>
          <p:cNvPr id="8196" name="Picture 4" descr="Amazon.com: FUN LITTLE TOYS Wooden Toys, Beads Maze Roller Coaster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2666" y="332193"/>
            <a:ext cx="3266013" cy="3004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3415" y="1700309"/>
            <a:ext cx="2386418" cy="512638"/>
          </a:xfrm>
          <a:prstGeom prst="rect">
            <a:avLst/>
          </a:prstGeom>
        </p:spPr>
      </p:pic>
      <p:pic>
        <p:nvPicPr>
          <p:cNvPr id="5" name="Boneworks_GrabDropThrow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710424" y="3873731"/>
            <a:ext cx="4718864" cy="2654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405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Experimental VR Controllers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144" y="1221970"/>
            <a:ext cx="11971712" cy="5499503"/>
          </a:xfrm>
        </p:spPr>
        <p:txBody>
          <a:bodyPr/>
          <a:lstStyle/>
          <a:p>
            <a:r>
              <a:rPr lang="en-US" dirty="0" smtClean="0"/>
              <a:t>Leap Motion</a:t>
            </a:r>
          </a:p>
          <a:p>
            <a:pPr lvl="1"/>
            <a:r>
              <a:rPr lang="en-US" dirty="0" smtClean="0"/>
              <a:t>Full hand-tracking</a:t>
            </a:r>
          </a:p>
          <a:p>
            <a:pPr lvl="1"/>
            <a:r>
              <a:rPr lang="en-US" dirty="0" smtClean="0"/>
              <a:t>High-precision control</a:t>
            </a:r>
          </a:p>
          <a:p>
            <a:pPr lvl="1"/>
            <a:endParaRPr lang="en-US" dirty="0"/>
          </a:p>
        </p:txBody>
      </p:sp>
      <p:pic>
        <p:nvPicPr>
          <p:cNvPr id="9220" name="Picture 4" descr="http://blog.leapmotion.com/wp-content/uploads/2016/12/title1d.jpg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116" y="3335559"/>
            <a:ext cx="4784459" cy="2691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Tracking | Leap Motion Controller | Ultralea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2788" y="3570122"/>
            <a:ext cx="4454025" cy="2970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Leap Motion Leap Motion VR Developer Bundle - VR HEADSET INDI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6079" y="822959"/>
            <a:ext cx="4317780" cy="2429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4867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6DF747-82FD-44D7-80E2-7AA530E7EE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Perception: “Five Senses”</a:t>
            </a:r>
          </a:p>
        </p:txBody>
      </p:sp>
      <p:pic>
        <p:nvPicPr>
          <p:cNvPr id="2050" name="Picture 2" descr="Eye on Apple iOS 13.3">
            <a:extLst>
              <a:ext uri="{FF2B5EF4-FFF2-40B4-BE49-F238E27FC236}">
                <a16:creationId xmlns:a16="http://schemas.microsoft.com/office/drawing/2014/main" id="{AA22B532-1C6B-494E-BF7E-7194CCB916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359319"/>
            <a:ext cx="1143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ar on Apple iOS 13.3">
            <a:extLst>
              <a:ext uri="{FF2B5EF4-FFF2-40B4-BE49-F238E27FC236}">
                <a16:creationId xmlns:a16="http://schemas.microsoft.com/office/drawing/2014/main" id="{550568C0-95A3-4C78-B43B-82CB00A320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0516" y="2765815"/>
            <a:ext cx="1143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Raised Hand on Apple iOS 13.3">
            <a:extLst>
              <a:ext uri="{FF2B5EF4-FFF2-40B4-BE49-F238E27FC236}">
                <a16:creationId xmlns:a16="http://schemas.microsoft.com/office/drawing/2014/main" id="{0C2406BD-7126-4A3D-9A2F-0A12A56823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5484" y="2765815"/>
            <a:ext cx="1143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Nose on Apple iOS 13.3">
            <a:extLst>
              <a:ext uri="{FF2B5EF4-FFF2-40B4-BE49-F238E27FC236}">
                <a16:creationId xmlns:a16="http://schemas.microsoft.com/office/drawing/2014/main" id="{F5DB3976-DB4A-4D39-ACA5-F022043794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564869"/>
            <a:ext cx="1143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Mouth on Apple iOS 13.3">
            <a:extLst>
              <a:ext uri="{FF2B5EF4-FFF2-40B4-BE49-F238E27FC236}">
                <a16:creationId xmlns:a16="http://schemas.microsoft.com/office/drawing/2014/main" id="{FEF82AE8-53C3-49F1-BD98-EDE345D9C4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4564869"/>
            <a:ext cx="1143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Balance Scale on Apple iOS 13.3">
            <a:extLst>
              <a:ext uri="{FF2B5EF4-FFF2-40B4-BE49-F238E27FC236}">
                <a16:creationId xmlns:a16="http://schemas.microsoft.com/office/drawing/2014/main" id="{7AD237E6-1C7C-41D8-9A17-D2455D9D44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4688" y="5272896"/>
            <a:ext cx="1143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3303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Experimental VR Controllers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Nintendo LABO: VR Kit</a:t>
            </a:r>
          </a:p>
          <a:p>
            <a:pPr lvl="1"/>
            <a:r>
              <a:rPr lang="en-US" dirty="0" smtClean="0"/>
              <a:t>Task-specialized add-ons</a:t>
            </a:r>
          </a:p>
          <a:p>
            <a:pPr lvl="1"/>
            <a:r>
              <a:rPr lang="en-US" dirty="0" smtClean="0"/>
              <a:t>Rich tactile feedback</a:t>
            </a:r>
            <a:endParaRPr lang="en-US" dirty="0"/>
          </a:p>
        </p:txBody>
      </p:sp>
      <p:pic>
        <p:nvPicPr>
          <p:cNvPr id="10242" name="Picture 2" descr="Nintendo Announces Labo VR Kit With Shareable Gaming Experiences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153" y="3682677"/>
            <a:ext cx="5843847" cy="2921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Best Buy: Labo Toy-Con 04: VR Kit Nintendo Switch HACRADFXA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9907" y="1088968"/>
            <a:ext cx="5327038" cy="5187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332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VR games require extensive UI/UX design phase</a:t>
            </a:r>
          </a:p>
          <a:p>
            <a:pPr lvl="1"/>
            <a:r>
              <a:rPr lang="en-US" dirty="0"/>
              <a:t>(</a:t>
            </a:r>
            <a:r>
              <a:rPr lang="en-US" dirty="0" smtClean="0"/>
              <a:t>What kind of experience will the game give to users?)</a:t>
            </a:r>
          </a:p>
          <a:p>
            <a:pPr lvl="1"/>
            <a:r>
              <a:rPr lang="en-US" dirty="0" smtClean="0"/>
              <a:t>How to minimize discomfort?</a:t>
            </a:r>
          </a:p>
          <a:p>
            <a:pPr lvl="2"/>
            <a:r>
              <a:rPr lang="en-US" dirty="0" smtClean="0"/>
              <a:t>VR sickness, eye strain, muscle fatigue, …</a:t>
            </a:r>
          </a:p>
          <a:p>
            <a:pPr lvl="1"/>
            <a:r>
              <a:rPr lang="en-US" dirty="0" smtClean="0"/>
              <a:t>How to maximize immersion?</a:t>
            </a:r>
          </a:p>
          <a:p>
            <a:pPr lvl="2"/>
            <a:r>
              <a:rPr lang="en-US" dirty="0" smtClean="0"/>
              <a:t>UI element placement, primary interaction, …</a:t>
            </a:r>
          </a:p>
          <a:p>
            <a:r>
              <a:rPr lang="en-US" dirty="0" smtClean="0"/>
              <a:t>Need various research to answer such questions</a:t>
            </a:r>
          </a:p>
          <a:p>
            <a:pPr lvl="1"/>
            <a:r>
              <a:rPr lang="en-US" dirty="0" smtClean="0"/>
              <a:t>Hardware survey</a:t>
            </a:r>
          </a:p>
          <a:p>
            <a:pPr lvl="1"/>
            <a:r>
              <a:rPr lang="en-US" dirty="0" smtClean="0"/>
              <a:t>Case study</a:t>
            </a:r>
          </a:p>
          <a:p>
            <a:pPr lvl="2"/>
            <a:r>
              <a:rPr lang="en-US" dirty="0" smtClean="0"/>
              <a:t>Either good ones, or bad ones</a:t>
            </a:r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865651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9260DC-3A11-426D-90C1-3C3893427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Senses Ranked by Devoted Neurons in Brain</a:t>
            </a:r>
          </a:p>
        </p:txBody>
      </p:sp>
      <p:pic>
        <p:nvPicPr>
          <p:cNvPr id="3" name="Picture 2" descr="Eye on Apple iOS 13.3">
            <a:extLst>
              <a:ext uri="{FF2B5EF4-FFF2-40B4-BE49-F238E27FC236}">
                <a16:creationId xmlns:a16="http://schemas.microsoft.com/office/drawing/2014/main" id="{1EEED189-0FB5-497B-BF88-AABA8DA969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796" y="2713666"/>
            <a:ext cx="1143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Raised Hand on Apple iOS 13.3">
            <a:extLst>
              <a:ext uri="{FF2B5EF4-FFF2-40B4-BE49-F238E27FC236}">
                <a16:creationId xmlns:a16="http://schemas.microsoft.com/office/drawing/2014/main" id="{7937949A-9F30-4B50-9F72-54F0F983CB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3148" y="2713666"/>
            <a:ext cx="1143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Ear on Apple iOS 13.3">
            <a:extLst>
              <a:ext uri="{FF2B5EF4-FFF2-40B4-BE49-F238E27FC236}">
                <a16:creationId xmlns:a16="http://schemas.microsoft.com/office/drawing/2014/main" id="{AA52D8EE-3A15-4327-8D88-9DA419412D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0" y="2713666"/>
            <a:ext cx="1143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Nose on Apple iOS 13.3">
            <a:extLst>
              <a:ext uri="{FF2B5EF4-FFF2-40B4-BE49-F238E27FC236}">
                <a16:creationId xmlns:a16="http://schemas.microsoft.com/office/drawing/2014/main" id="{514A6CC2-3DF1-4640-8947-9B6C3B417E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5852" y="2713666"/>
            <a:ext cx="1143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Mouth on Apple iOS 13.3">
            <a:extLst>
              <a:ext uri="{FF2B5EF4-FFF2-40B4-BE49-F238E27FC236}">
                <a16:creationId xmlns:a16="http://schemas.microsoft.com/office/drawing/2014/main" id="{7CBB49B6-CA24-4AFE-9BC4-A9D5C3D55A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7921" y="2713666"/>
            <a:ext cx="1143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476EB24-9987-4C1B-95E6-9C3EAB77715B}"/>
              </a:ext>
            </a:extLst>
          </p:cNvPr>
          <p:cNvSpPr txBox="1"/>
          <p:nvPr/>
        </p:nvSpPr>
        <p:spPr>
          <a:xfrm>
            <a:off x="786227" y="4084348"/>
            <a:ext cx="12541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30%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75ED796-8CA0-43B3-B452-F8C46D8CE933}"/>
              </a:ext>
            </a:extLst>
          </p:cNvPr>
          <p:cNvSpPr txBox="1"/>
          <p:nvPr/>
        </p:nvSpPr>
        <p:spPr>
          <a:xfrm>
            <a:off x="3127579" y="4084348"/>
            <a:ext cx="12541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8%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C7CBFF2-53AE-4CAC-8962-B9EA6E6ADC1F}"/>
              </a:ext>
            </a:extLst>
          </p:cNvPr>
          <p:cNvSpPr txBox="1"/>
          <p:nvPr/>
        </p:nvSpPr>
        <p:spPr>
          <a:xfrm>
            <a:off x="5468931" y="4084348"/>
            <a:ext cx="12541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2%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21372F3-087D-432A-86B6-712B20751BC5}"/>
              </a:ext>
            </a:extLst>
          </p:cNvPr>
          <p:cNvSpPr txBox="1"/>
          <p:nvPr/>
        </p:nvSpPr>
        <p:spPr>
          <a:xfrm>
            <a:off x="7810283" y="4084348"/>
            <a:ext cx="12541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&lt;1%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3535BD4-05D7-4086-B4A0-25846F01ECF2}"/>
              </a:ext>
            </a:extLst>
          </p:cNvPr>
          <p:cNvSpPr txBox="1"/>
          <p:nvPr/>
        </p:nvSpPr>
        <p:spPr>
          <a:xfrm>
            <a:off x="10152352" y="4084348"/>
            <a:ext cx="12541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~0%</a:t>
            </a:r>
          </a:p>
        </p:txBody>
      </p:sp>
    </p:spTree>
    <p:extLst>
      <p:ext uri="{BB962C8B-B14F-4D97-AF65-F5344CB8AC3E}">
        <p14:creationId xmlns:p14="http://schemas.microsoft.com/office/powerpoint/2010/main" val="2789722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F24F72-B4AA-4417-8153-359F6679C7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Eyes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440413-2D46-4CFB-AC39-1A83294980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144" y="1221970"/>
            <a:ext cx="5985856" cy="5499503"/>
          </a:xfrm>
        </p:spPr>
        <p:txBody>
          <a:bodyPr/>
          <a:lstStyle/>
          <a:p>
            <a:r>
              <a:rPr lang="en-US" dirty="0"/>
              <a:t>Relevant structures</a:t>
            </a:r>
          </a:p>
          <a:p>
            <a:pPr lvl="1"/>
            <a:r>
              <a:rPr lang="en-US" dirty="0"/>
              <a:t>Pupil</a:t>
            </a:r>
          </a:p>
          <a:p>
            <a:pPr lvl="1"/>
            <a:r>
              <a:rPr lang="en-US" dirty="0"/>
              <a:t>Lens</a:t>
            </a:r>
          </a:p>
          <a:p>
            <a:pPr lvl="1"/>
            <a:r>
              <a:rPr lang="en-US" dirty="0"/>
              <a:t>Retina</a:t>
            </a:r>
          </a:p>
          <a:p>
            <a:pPr lvl="2"/>
            <a:r>
              <a:rPr lang="en-US" dirty="0"/>
              <a:t>Fovea</a:t>
            </a:r>
          </a:p>
          <a:p>
            <a:endParaRPr lang="en-US" dirty="0"/>
          </a:p>
          <a:p>
            <a:r>
              <a:rPr lang="en-US" dirty="0"/>
              <a:t>Capabilities</a:t>
            </a:r>
          </a:p>
          <a:p>
            <a:pPr lvl="1"/>
            <a:r>
              <a:rPr lang="en-US" dirty="0"/>
              <a:t>FOV: 200° X 130°</a:t>
            </a:r>
          </a:p>
          <a:p>
            <a:pPr lvl="1"/>
            <a:r>
              <a:rPr lang="en-US" dirty="0"/>
              <a:t>Framerates: 60-120Hz</a:t>
            </a:r>
          </a:p>
          <a:p>
            <a:pPr lvl="1"/>
            <a:r>
              <a:rPr lang="en-US" dirty="0"/>
              <a:t>Resolution: 30K X 20K dots</a:t>
            </a:r>
          </a:p>
          <a:p>
            <a:pPr lvl="2"/>
            <a:r>
              <a:rPr lang="en-US" dirty="0"/>
              <a:t>Not uniform; denser near fovea</a:t>
            </a:r>
          </a:p>
        </p:txBody>
      </p:sp>
      <p:pic>
        <p:nvPicPr>
          <p:cNvPr id="4100" name="Picture 4" descr="Human eye anatomy Royalty Free Vector Image - VectorStock">
            <a:extLst>
              <a:ext uri="{FF2B5EF4-FFF2-40B4-BE49-F238E27FC236}">
                <a16:creationId xmlns:a16="http://schemas.microsoft.com/office/drawing/2014/main" id="{32051AB8-AE72-4A23-BBC6-E13D99315C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41" b="15598"/>
          <a:stretch/>
        </p:blipFill>
        <p:spPr bwMode="auto">
          <a:xfrm>
            <a:off x="6273601" y="1221970"/>
            <a:ext cx="5266145" cy="4428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6577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AC7924-3247-485D-888E-E8CF721AD1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Foveated Vision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5F8613-24BB-45A4-9EB9-7F56E7BE39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144" y="1221970"/>
            <a:ext cx="11971712" cy="5499503"/>
          </a:xfrm>
        </p:spPr>
        <p:txBody>
          <a:bodyPr/>
          <a:lstStyle/>
          <a:p>
            <a:r>
              <a:rPr lang="en-US" dirty="0"/>
              <a:t>Most cone cells are located within 2° from central axis (=fovea)</a:t>
            </a:r>
          </a:p>
          <a:p>
            <a:r>
              <a:rPr lang="en-US" dirty="0"/>
              <a:t>High-res image within fovea, low-res image outside of fovea</a:t>
            </a:r>
          </a:p>
          <a:p>
            <a:r>
              <a:rPr lang="en-US" dirty="0"/>
              <a:t>Human eyes overcome this by unconsciously jittering while gazing</a:t>
            </a:r>
          </a:p>
          <a:p>
            <a:endParaRPr lang="en-US" dirty="0"/>
          </a:p>
        </p:txBody>
      </p:sp>
      <p:pic>
        <p:nvPicPr>
          <p:cNvPr id="6146" name="Picture 2" descr="Implementing Technology as Mother Nature intended to be — its ...">
            <a:extLst>
              <a:ext uri="{FF2B5EF4-FFF2-40B4-BE49-F238E27FC236}">
                <a16:creationId xmlns:a16="http://schemas.microsoft.com/office/drawing/2014/main" id="{76AEF57D-4E7A-475E-83BB-670C569739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15"/>
          <a:stretch/>
        </p:blipFill>
        <p:spPr bwMode="auto">
          <a:xfrm>
            <a:off x="3641564" y="3355153"/>
            <a:ext cx="4126741" cy="2676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upload.wikimedia.org/wikipedia/commons/thumb/3/3c/Human_photoreceptor_distribution.svg/1024px-Human_photoreceptor_distribution.svg.png">
            <a:extLst>
              <a:ext uri="{FF2B5EF4-FFF2-40B4-BE49-F238E27FC236}">
                <a16:creationId xmlns:a16="http://schemas.microsoft.com/office/drawing/2014/main" id="{5A534DCD-6222-421B-99F7-CB34475C33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316" y="3256950"/>
            <a:ext cx="2872596" cy="2872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O_O - GIF - Imgur">
            <a:extLst>
              <a:ext uri="{FF2B5EF4-FFF2-40B4-BE49-F238E27FC236}">
                <a16:creationId xmlns:a16="http://schemas.microsoft.com/office/drawing/2014/main" id="{CB5C582C-9D0D-456B-A7F4-D0E7DBFE452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1468" y="3359402"/>
            <a:ext cx="3742216" cy="2671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1106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5A3A94-B479-4CAC-A4E1-E406E713D0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Depth Cues for Depth Perception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E783BA-89BF-4435-B830-B6740645FB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0144" y="3429000"/>
            <a:ext cx="3167894" cy="3292474"/>
          </a:xfrm>
        </p:spPr>
        <p:txBody>
          <a:bodyPr/>
          <a:lstStyle/>
          <a:p>
            <a:pPr algn="ctr"/>
            <a:r>
              <a:rPr lang="en-US" dirty="0"/>
              <a:t>Accommodation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902F72-A180-47BA-9E2F-4D69D1F082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12053" y="3429000"/>
            <a:ext cx="3167894" cy="3292474"/>
          </a:xfrm>
        </p:spPr>
        <p:txBody>
          <a:bodyPr/>
          <a:lstStyle/>
          <a:p>
            <a:pPr algn="ctr"/>
            <a:r>
              <a:rPr lang="en-US" dirty="0"/>
              <a:t>(Con-)vergence</a:t>
            </a:r>
          </a:p>
        </p:txBody>
      </p:sp>
      <p:pic>
        <p:nvPicPr>
          <p:cNvPr id="5122" name="Picture 2" descr="Depth Perception: Accommodation">
            <a:extLst>
              <a:ext uri="{FF2B5EF4-FFF2-40B4-BE49-F238E27FC236}">
                <a16:creationId xmlns:a16="http://schemas.microsoft.com/office/drawing/2014/main" id="{E2D7AF75-5A77-4F64-BA8F-3BB09ADCC4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904" y="4218137"/>
            <a:ext cx="2343651" cy="2217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Psych M.D - Convergence - The Neuron">
            <a:extLst>
              <a:ext uri="{FF2B5EF4-FFF2-40B4-BE49-F238E27FC236}">
                <a16:creationId xmlns:a16="http://schemas.microsoft.com/office/drawing/2014/main" id="{58252247-D952-40B9-BC92-EF8606EF0A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8038" y="4213824"/>
            <a:ext cx="48768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8A012F07-AEBA-4120-AC42-62BAFCE7849D}"/>
              </a:ext>
            </a:extLst>
          </p:cNvPr>
          <p:cNvSpPr txBox="1">
            <a:spLocks/>
          </p:cNvSpPr>
          <p:nvPr/>
        </p:nvSpPr>
        <p:spPr>
          <a:xfrm>
            <a:off x="8913962" y="3429000"/>
            <a:ext cx="3167894" cy="32924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Stereoscopic Vision</a:t>
            </a:r>
          </a:p>
        </p:txBody>
      </p:sp>
      <p:pic>
        <p:nvPicPr>
          <p:cNvPr id="5126" name="Picture 6" descr="https://www.intechopen.com/media/chapter/16472/media/image2.jpeg">
            <a:extLst>
              <a:ext uri="{FF2B5EF4-FFF2-40B4-BE49-F238E27FC236}">
                <a16:creationId xmlns:a16="http://schemas.microsoft.com/office/drawing/2014/main" id="{0DF0F44E-9876-4F80-9C08-F9BF062E0B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0858" y="950898"/>
            <a:ext cx="4671159" cy="2164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What is Vision Therapy? Does Vision Therapy work?">
            <a:extLst>
              <a:ext uri="{FF2B5EF4-FFF2-40B4-BE49-F238E27FC236}">
                <a16:creationId xmlns:a16="http://schemas.microsoft.com/office/drawing/2014/main" id="{E7B91942-F100-4A92-8C54-3251092677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8853" y="4298082"/>
            <a:ext cx="2032037" cy="2423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7727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81E161-CB6D-4A59-B0A2-CE12C5086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Virtual Reality Headsets: Resolutions + Framerates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FCC315-7718-4493-89DD-26CEB50CB5B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Valve Index</a:t>
            </a:r>
          </a:p>
          <a:p>
            <a:pPr lvl="1"/>
            <a:r>
              <a:rPr lang="en-US" dirty="0"/>
              <a:t>1440 X 1600 per eye</a:t>
            </a:r>
          </a:p>
          <a:p>
            <a:pPr lvl="1"/>
            <a:r>
              <a:rPr lang="en-US" dirty="0"/>
              <a:t>80, 90, 120, 144Hz available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05D864-847C-4213-961F-B3C1C8A9722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Oculus Rift CV1</a:t>
            </a:r>
          </a:p>
          <a:p>
            <a:pPr lvl="1"/>
            <a:r>
              <a:rPr lang="en-US" dirty="0"/>
              <a:t>1080 X 1200 per eye</a:t>
            </a:r>
          </a:p>
          <a:p>
            <a:pPr lvl="1"/>
            <a:r>
              <a:rPr lang="en-US" dirty="0"/>
              <a:t>90Hz</a:t>
            </a:r>
          </a:p>
        </p:txBody>
      </p:sp>
      <p:pic>
        <p:nvPicPr>
          <p:cNvPr id="10242" name="Picture 2" descr="Resolution comparison chart, including leaked Index resolution ...">
            <a:extLst>
              <a:ext uri="{FF2B5EF4-FFF2-40B4-BE49-F238E27FC236}">
                <a16:creationId xmlns:a16="http://schemas.microsoft.com/office/drawing/2014/main" id="{A0D2CD76-8A03-4EA5-8A2C-9593A8A5E1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3" t="27152" r="33986" b="1383"/>
          <a:stretch/>
        </p:blipFill>
        <p:spPr bwMode="auto">
          <a:xfrm>
            <a:off x="2203049" y="3001994"/>
            <a:ext cx="7938301" cy="3329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050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DC276D-7B8B-4898-8428-A32FF89C02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Virtual Reality Headsets: FOV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9864422-02C4-4CFD-9098-6652CA39FA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Field of view =How wide a human eye can see?</a:t>
            </a:r>
          </a:p>
          <a:p>
            <a:pPr lvl="1"/>
            <a:r>
              <a:rPr lang="en-US" dirty="0"/>
              <a:t>Human: 200° horizontal, 130° vertical</a:t>
            </a:r>
          </a:p>
          <a:p>
            <a:pPr lvl="1"/>
            <a:r>
              <a:rPr lang="en-US" dirty="0"/>
              <a:t>How to effectively cover human FOV? </a:t>
            </a:r>
            <a:r>
              <a:rPr lang="en-US" dirty="0">
                <a:sym typeface="Wingdings" panose="05000000000000000000" pitchFamily="2" charset="2"/>
              </a:rPr>
              <a:t> Lenses</a:t>
            </a:r>
            <a:endParaRPr lang="en-US" dirty="0"/>
          </a:p>
        </p:txBody>
      </p:sp>
      <p:pic>
        <p:nvPicPr>
          <p:cNvPr id="7170" name="Picture 2" descr="Why VR needs lenses">
            <a:extLst>
              <a:ext uri="{FF2B5EF4-FFF2-40B4-BE49-F238E27FC236}">
                <a16:creationId xmlns:a16="http://schemas.microsoft.com/office/drawing/2014/main" id="{9F47949D-84B5-44F4-9DF1-2323A6CB19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144" y="3640706"/>
            <a:ext cx="11430000" cy="300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Oculus Rift S Prescription Lens Adapters | WIDMOvr">
            <a:extLst>
              <a:ext uri="{FF2B5EF4-FFF2-40B4-BE49-F238E27FC236}">
                <a16:creationId xmlns:a16="http://schemas.microsoft.com/office/drawing/2014/main" id="{6324B4B1-BFB1-462D-985E-30B038F0C6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3667" y="1221970"/>
            <a:ext cx="3206993" cy="2137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7729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C00000"/>
      </a:accent1>
      <a:accent2>
        <a:srgbClr val="FFC000"/>
      </a:accent2>
      <a:accent3>
        <a:srgbClr val="FFFF00"/>
      </a:accent3>
      <a:accent4>
        <a:srgbClr val="92D050"/>
      </a:accent4>
      <a:accent5>
        <a:srgbClr val="00B050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"/>
        <a:ea typeface="Noto Sans CJK KR Regular"/>
        <a:cs typeface=""/>
      </a:majorFont>
      <a:minorFont>
        <a:latin typeface="Arial"/>
        <a:ea typeface="Noto Sans CJK KR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yunsooCompactTemplateNoFooter" id="{CCC6F7EC-1B95-47AD-B6EE-FAA54AC1F0EC}" vid="{EC043716-F11A-4A12-B868-2CDA52E5258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HyunsooCompactTemplateNoFooter</Template>
  <TotalTime>688</TotalTime>
  <Words>1042</Words>
  <Application>Microsoft Office PowerPoint</Application>
  <PresentationFormat>Widescreen</PresentationFormat>
  <Paragraphs>242</Paragraphs>
  <Slides>31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5" baseType="lpstr">
      <vt:lpstr>Noto Sans CJK KR Regular</vt:lpstr>
      <vt:lpstr>Arial</vt:lpstr>
      <vt:lpstr>Wingdings</vt:lpstr>
      <vt:lpstr>Office Theme</vt:lpstr>
      <vt:lpstr>Virtual Reality Hardware</vt:lpstr>
      <vt:lpstr>Virtual Reality Headsets</vt:lpstr>
      <vt:lpstr>Human Perception: “Five Senses”</vt:lpstr>
      <vt:lpstr>Senses Ranked by Devoted Neurons in Brain</vt:lpstr>
      <vt:lpstr>How Eyes Work</vt:lpstr>
      <vt:lpstr>Foveated Vision</vt:lpstr>
      <vt:lpstr>Depth Cues for Depth Perception</vt:lpstr>
      <vt:lpstr>Virtual Reality Headsets: Resolutions + Framerates</vt:lpstr>
      <vt:lpstr>Virtual Reality Headsets: FOV</vt:lpstr>
      <vt:lpstr>Virtual Reality Headsets: FOV</vt:lpstr>
      <vt:lpstr>Virtual Reality Headsets: Depth perception</vt:lpstr>
      <vt:lpstr>Solution to Vergence-Accommodation Conflict</vt:lpstr>
      <vt:lpstr>Solution to Vergence-Accommodation Conflict</vt:lpstr>
      <vt:lpstr>Coming Near Future: Foveated Rendering</vt:lpstr>
      <vt:lpstr>Head/Hand Tracking in Virtual Reality</vt:lpstr>
      <vt:lpstr>Position Tracking Methods</vt:lpstr>
      <vt:lpstr>Position Tracking Methods</vt:lpstr>
      <vt:lpstr>Position Tracking Methods</vt:lpstr>
      <vt:lpstr>Balance Sensing of Human</vt:lpstr>
      <vt:lpstr>VR Sickness</vt:lpstr>
      <vt:lpstr>Spatial Audio</vt:lpstr>
      <vt:lpstr>Sound Localization</vt:lpstr>
      <vt:lpstr>Sound Localization</vt:lpstr>
      <vt:lpstr>Sound Localization in VR</vt:lpstr>
      <vt:lpstr>VR Controllers</vt:lpstr>
      <vt:lpstr>VR Controllers</vt:lpstr>
      <vt:lpstr>VR Controllers</vt:lpstr>
      <vt:lpstr>VR Controllers – Limitations</vt:lpstr>
      <vt:lpstr>Experimental VR Controllers</vt:lpstr>
      <vt:lpstr>Experimental VR Controllers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Virtual Reality</dc:title>
  <dc:creator>Hyunsoo Kim</dc:creator>
  <cp:lastModifiedBy>Hyunsoo Kim</cp:lastModifiedBy>
  <cp:revision>54</cp:revision>
  <dcterms:created xsi:type="dcterms:W3CDTF">2020-04-24T04:19:31Z</dcterms:created>
  <dcterms:modified xsi:type="dcterms:W3CDTF">2020-04-25T14:39:39Z</dcterms:modified>
</cp:coreProperties>
</file>