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70" r:id="rId14"/>
    <p:sldId id="271" r:id="rId15"/>
    <p:sldId id="269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12F7B-CD18-4C3B-B615-E1218EFA2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E83DB-E8BD-4AAF-8F4E-EA1DD3CDE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A0A13-4F29-456D-8FCE-CE966CF9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3613A-2F56-49B3-BAC7-9ADD78CE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0EB13-6007-454E-A32F-DFDAAD12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79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3C9C-5F96-4997-96D5-AB742B9B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162F3-39C2-4F2C-BB6F-839CB4031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B69FD-292C-4CAD-893F-B0B5158F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0FD76-09C5-40C6-9697-1E6B47D8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5A391-BA69-4850-8FE2-6679B3D5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C8830C-B5A2-4DFD-880B-6E82AE7F7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A5FA8-6A0A-4000-990E-26C619DD0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8442-699A-483B-A27D-1D48631C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B8080-89A9-486E-82EB-073ADE8F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89D6C-9605-40D5-B3C2-E0DB2B7E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32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B7B3-5669-4FFB-B1B7-1FEEFF3A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E02F-5D1C-45E5-B803-1C8BA5753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5DF27-924B-4DE4-8CA1-7124A713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AFBDD-A9D0-439A-B427-B5BDF04A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144BF-3243-46AC-B46A-DC8370C7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60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EC57-8029-4D50-B149-C94EF25E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33FD8-AF50-4944-BFF3-2465DE2E7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5C33-5F77-4926-8A56-F75E99A9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4B992-8FEC-4F6D-BD41-D687F817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98675-8B1C-4F65-95AA-E48B4A07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F903-3D49-4F60-9CB8-EDB5AC33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C6CCC-3972-4052-9392-9BD7F71CB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2264D-0372-4499-9A5C-EC1C9890E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63D7-1B6C-4FBB-9999-BDE8E4EE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73A1-C516-45BE-BDDD-AC5153FF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71A5F-3F3E-4A11-8B63-F665121C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01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357D5-264E-42F7-9225-995C7D1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261F2-20D1-4C2C-98AD-D604A85A1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E34C9-1EDD-4CDB-95EB-371A4FBD4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37C6A-30CD-4E50-B66A-A005C8C78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FC641-12FF-4670-AEF1-01522C96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56527-886A-4541-90F9-576811D5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B7B67-B716-4475-AC54-A3EF311F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079324-6048-4298-B2C3-2F3CB7A9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713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DD26-4963-46B8-AFF7-7406B165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9CD07-95F1-4E16-A008-B306DC4B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1BAA91-31FA-4D50-9869-D13A1929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D9EDE-1B07-4F09-B966-B0EB087AB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92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8CFB9-71E8-4B1F-A603-E7944A0BD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60C50-6898-4782-A989-5D862E1B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E7A7C-47F5-46AC-BDE4-AA0C5304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046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A9CE-D9E6-4968-BBDF-89E0049E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40B7-C89F-4481-923F-45999996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51BBD-8596-4DE1-97A4-B08BA644C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745F2-07BB-45C9-A427-4B526161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AC90E-0021-4E94-B040-B1705F37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AB1E5-4CE5-476D-BBD8-331CDABE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39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654C-E11F-43DD-B5C7-C9EA4AA6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119F9-90E2-4D3A-AA3D-297DA0D1D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63AB6-8DD3-4FE7-82FF-5E85E7914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4A17A-9729-49CC-AE0E-B85FA2DE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93EE6-B640-4EBD-B063-3CB2A162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E850F-CAEE-41AA-84DD-74BCAE91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39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6A048-3AA5-4A2A-B93E-2FCCAD85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FD1FD-2E4B-43DD-8221-EE71F142A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663BC-A865-4C00-A32D-D2E371B35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236E-A894-4844-9EF9-71EE3911CD64}" type="datetimeFigureOut">
              <a:rPr lang="ko-KR" altLang="en-US" smtClean="0"/>
              <a:t>2024-05-28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5162-AC30-4695-A876-D7304DD81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32553-CC17-4879-A9C5-EF289013D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6B46C-7FC2-46EE-B164-F54D592FF2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4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78BF-BB5E-4073-9F2A-0C7B0FC6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여행객을 위한 기차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3AB3B-C87E-4F8B-9A41-2DB6C9B23D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7685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63F6-7E5C-4389-ADBB-10AC82AD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지하철</a:t>
            </a:r>
          </a:p>
        </p:txBody>
      </p:sp>
      <p:sp>
        <p:nvSpPr>
          <p:cNvPr id="5" name="AutoShape 4" descr="S2038">
            <a:extLst>
              <a:ext uri="{FF2B5EF4-FFF2-40B4-BE49-F238E27FC236}">
                <a16:creationId xmlns:a16="http://schemas.microsoft.com/office/drawing/2014/main" id="{52B54D29-D154-4F2E-8F2D-93668486319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/>
              <a:t>대충 저런게 오면 땅 밑을 달리든 위를 달리든 물 위를 걷든 하늘을 날든 지하철인 우리와는 다르게</a:t>
            </a:r>
            <a:endParaRPr lang="en-US" altLang="ko-KR" dirty="0"/>
          </a:p>
          <a:p>
            <a:r>
              <a:rPr lang="ko-KR" altLang="en-US" dirty="0"/>
              <a:t>일본 이놈들은 지하철이라고 부를 수 있는 노선이 정해져 있음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지자체에서 운영하는 시내를 다니는 노선을 지하철이라 부름</a:t>
            </a:r>
            <a:endParaRPr lang="en-US" altLang="ko-KR" dirty="0"/>
          </a:p>
          <a:p>
            <a:r>
              <a:rPr lang="ko-KR" altLang="en-US" dirty="0"/>
              <a:t>여러분이 볼 노선 중에는 얘네가 다임</a:t>
            </a:r>
            <a:endParaRPr lang="en-US" altLang="ko-KR" dirty="0"/>
          </a:p>
          <a:p>
            <a:pPr lvl="1"/>
            <a:r>
              <a:rPr lang="ko-KR" altLang="en-US" dirty="0"/>
              <a:t>도쿄메트로</a:t>
            </a:r>
            <a:r>
              <a:rPr lang="en-US" altLang="ko-KR" dirty="0"/>
              <a:t>, </a:t>
            </a:r>
            <a:r>
              <a:rPr lang="ko-KR" altLang="en-US" dirty="0"/>
              <a:t>도영 지하철</a:t>
            </a:r>
            <a:r>
              <a:rPr lang="en-US" altLang="ko-KR" dirty="0"/>
              <a:t>,</a:t>
            </a:r>
            <a:r>
              <a:rPr lang="ko-KR" altLang="en-US" dirty="0"/>
              <a:t> 오사카메트로</a:t>
            </a:r>
            <a:r>
              <a:rPr lang="en-US" altLang="ko-KR" dirty="0"/>
              <a:t>, </a:t>
            </a:r>
            <a:r>
              <a:rPr lang="ko-KR" altLang="en-US" dirty="0"/>
              <a:t>고베 시영 지하철</a:t>
            </a:r>
            <a:r>
              <a:rPr lang="en-US" altLang="ko-KR" dirty="0"/>
              <a:t>, </a:t>
            </a:r>
            <a:r>
              <a:rPr lang="ko-KR" altLang="en-US" dirty="0"/>
              <a:t>후쿠오카시 지하철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6CCA6-776E-4868-8407-8149B145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980" y="84462"/>
            <a:ext cx="2411751" cy="16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8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32A8-D077-4E38-B24F-2EEF2232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지하철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F870-FFEF-4E78-9238-ED91B8C3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한국 지하철은 매우 계획적으로 지어짐</a:t>
            </a:r>
            <a:endParaRPr lang="en-US" altLang="ko-KR" dirty="0"/>
          </a:p>
          <a:p>
            <a:r>
              <a:rPr lang="ko-KR" altLang="en-US" dirty="0"/>
              <a:t>이놈들은 아님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큰일난 환승 거리를 가진 곳이 많으니 주의할 것</a:t>
            </a:r>
          </a:p>
        </p:txBody>
      </p:sp>
    </p:spTree>
    <p:extLst>
      <p:ext uri="{BB962C8B-B14F-4D97-AF65-F5344CB8AC3E}">
        <p14:creationId xmlns:p14="http://schemas.microsoft.com/office/powerpoint/2010/main" val="70440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7843-D85F-4289-B2F5-BED7809B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FEAB6-50E4-4827-AE09-DB6074674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종류가 많음</a:t>
            </a:r>
            <a:endParaRPr lang="en-US" altLang="ko-KR" dirty="0"/>
          </a:p>
          <a:p>
            <a:r>
              <a:rPr lang="ko-KR" altLang="en-US" dirty="0"/>
              <a:t>보통 근교 지방에서 도심 쪽으로 가는 통근 노선을 운영해 먹고 삶 </a:t>
            </a:r>
            <a:r>
              <a:rPr lang="en-US" altLang="ko-KR" dirty="0"/>
              <a:t>=&gt; </a:t>
            </a:r>
            <a:r>
              <a:rPr lang="ko-KR" altLang="en-US" dirty="0"/>
              <a:t>님들이 탈 일이 없음</a:t>
            </a:r>
            <a:endParaRPr lang="en-US" altLang="ko-KR" dirty="0"/>
          </a:p>
          <a:p>
            <a:r>
              <a:rPr lang="en-US" altLang="ko-KR" dirty="0"/>
              <a:t>JR</a:t>
            </a:r>
            <a:r>
              <a:rPr lang="ko-KR" altLang="en-US" dirty="0"/>
              <a:t>보다 쌈</a:t>
            </a:r>
            <a:r>
              <a:rPr lang="en-US" altLang="ko-KR" dirty="0"/>
              <a:t>. </a:t>
            </a:r>
            <a:r>
              <a:rPr lang="ko-KR" altLang="en-US" dirty="0"/>
              <a:t>보통</a:t>
            </a:r>
            <a:endParaRPr lang="en-US" altLang="ko-KR" dirty="0"/>
          </a:p>
          <a:p>
            <a:r>
              <a:rPr lang="ko-KR" altLang="en-US" dirty="0"/>
              <a:t>특급이라 적혀 있어도 추가 요금이 안 드는 경우가 많음</a:t>
            </a:r>
            <a:endParaRPr lang="en-US" altLang="ko-KR" dirty="0"/>
          </a:p>
          <a:p>
            <a:pPr lvl="1"/>
            <a:r>
              <a:rPr lang="ko-KR" altLang="en-US" dirty="0"/>
              <a:t>이상한 이름이 붙은 유료특급은 별개임</a:t>
            </a:r>
            <a:endParaRPr lang="en-US" altLang="ko-KR" dirty="0"/>
          </a:p>
          <a:p>
            <a:pPr lvl="1"/>
            <a:r>
              <a:rPr lang="ko-KR" altLang="en-US" dirty="0"/>
              <a:t>스카이라이너</a:t>
            </a:r>
            <a:endParaRPr lang="en-US" altLang="ko-KR" dirty="0"/>
          </a:p>
          <a:p>
            <a:pPr lvl="1"/>
            <a:r>
              <a:rPr lang="ko-KR" altLang="en-US" dirty="0"/>
              <a:t>로망스카</a:t>
            </a:r>
            <a:endParaRPr lang="en-US" altLang="ko-KR" dirty="0"/>
          </a:p>
          <a:p>
            <a:pPr lvl="1"/>
            <a:r>
              <a:rPr lang="ko-KR" altLang="en-US" dirty="0"/>
              <a:t>그런 거</a:t>
            </a:r>
            <a:r>
              <a:rPr lang="en-US" altLang="ko-KR" dirty="0"/>
              <a:t>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440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9196-178E-4A2F-9F41-7F6FC213C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직결운행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906-1C92-43A3-B3FC-54461ADC8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</a:t>
            </a:r>
            <a:r>
              <a:rPr lang="ko-KR" altLang="en-US" dirty="0"/>
              <a:t>노선의 열차가 경계역에서 자연스럽게 </a:t>
            </a:r>
            <a:r>
              <a:rPr lang="en-US" altLang="ko-KR" dirty="0"/>
              <a:t>B</a:t>
            </a:r>
            <a:r>
              <a:rPr lang="ko-KR" altLang="en-US" dirty="0"/>
              <a:t>노선으로 들어가서 그대로 달리는 것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한국에도 있음</a:t>
            </a:r>
            <a:r>
              <a:rPr lang="en-US" altLang="ko-KR" dirty="0"/>
              <a:t>!!!!</a:t>
            </a:r>
          </a:p>
          <a:p>
            <a:r>
              <a:rPr lang="ko-KR" altLang="en-US" dirty="0"/>
              <a:t>보통은 수도권 통합 요금제로 추가 요금을 안 받지만</a:t>
            </a:r>
            <a:endParaRPr lang="en-US" altLang="ko-KR" dirty="0"/>
          </a:p>
          <a:p>
            <a:r>
              <a:rPr lang="ko-KR" altLang="en-US" dirty="0"/>
              <a:t>신분당선이라는 악랄한 노선도 있음</a:t>
            </a:r>
            <a:r>
              <a:rPr lang="en-US" altLang="ko-KR" dirty="0"/>
              <a:t>..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712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2815-EF92-4BB5-BB40-FB24C600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철도의 정시성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F861-CC01-446B-82EF-1B26DD22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일본인들이 일본 철도의 정시성은 세계 제일이라고 부르짖는 것을 들어 본 적이 있을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열흘 중 </a:t>
            </a:r>
            <a:r>
              <a:rPr lang="en-US" altLang="ko-KR" dirty="0"/>
              <a:t>9</a:t>
            </a:r>
            <a:r>
              <a:rPr lang="ko-KR" altLang="en-US" dirty="0"/>
              <a:t>일 정도는 맞는 말이다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열흘에 하루 정도는</a:t>
            </a:r>
            <a:endParaRPr lang="en-US" altLang="ko-KR" dirty="0"/>
          </a:p>
          <a:p>
            <a:pPr lvl="1"/>
            <a:r>
              <a:rPr lang="ko-KR" altLang="en-US" dirty="0"/>
              <a:t>바람이 심하게 불어서 운행 중지되거나 </a:t>
            </a:r>
            <a:r>
              <a:rPr lang="en-US" altLang="ko-KR" dirty="0"/>
              <a:t>(</a:t>
            </a:r>
            <a:r>
              <a:rPr lang="ko-KR" altLang="en-US" dirty="0"/>
              <a:t>협궤라 참피임</a:t>
            </a:r>
            <a:r>
              <a:rPr lang="en-US" altLang="ko-KR" dirty="0"/>
              <a:t>)</a:t>
            </a:r>
          </a:p>
          <a:p>
            <a:pPr lvl="1"/>
            <a:r>
              <a:rPr lang="ko-KR" altLang="en-US" dirty="0"/>
              <a:t>누군가 선로에 뛰어들거나 </a:t>
            </a:r>
            <a:r>
              <a:rPr lang="en-US" altLang="ko-KR" dirty="0"/>
              <a:t>(</a:t>
            </a:r>
            <a:r>
              <a:rPr lang="ko-KR" altLang="en-US" dirty="0"/>
              <a:t>월요일 아침이 가장 확률이 높다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여러분이 가신 날이 장날이라면 대체 노선을 잘 찾아보자</a:t>
            </a:r>
            <a:endParaRPr lang="en-US" altLang="ko-KR" dirty="0"/>
          </a:p>
          <a:p>
            <a:r>
              <a:rPr lang="en-US" altLang="ko-KR" dirty="0"/>
              <a:t>23</a:t>
            </a:r>
            <a:r>
              <a:rPr lang="ko-KR" altLang="en-US" dirty="0"/>
              <a:t>구내라면 다 방법이 있을 것이다</a:t>
            </a:r>
            <a:r>
              <a:rPr lang="en-US" altLang="ko-KR"/>
              <a:t>.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944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FF34-2DE4-4CF6-B54A-077598D6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패스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BA2C-BB5E-4609-9DA2-0579A2075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살인적인 교통비를 줄이기 위한 외국인용 패스가 있음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JR</a:t>
            </a:r>
            <a:r>
              <a:rPr lang="ko-KR" altLang="en-US" dirty="0"/>
              <a:t>패스</a:t>
            </a:r>
            <a:r>
              <a:rPr lang="en-US" altLang="ko-KR" dirty="0"/>
              <a:t>: N</a:t>
            </a:r>
            <a:r>
              <a:rPr lang="ko-KR" altLang="en-US" dirty="0"/>
              <a:t>주일 일정으로 일본 전국 순회를 돌 경우</a:t>
            </a:r>
            <a:endParaRPr lang="en-US" altLang="ko-KR" dirty="0"/>
          </a:p>
          <a:p>
            <a:r>
              <a:rPr lang="ko-KR" altLang="en-US" dirty="0"/>
              <a:t>도쿄 서브웨이 티켓</a:t>
            </a:r>
            <a:r>
              <a:rPr lang="en-US" altLang="ko-KR" dirty="0"/>
              <a:t>: </a:t>
            </a:r>
            <a:r>
              <a:rPr lang="ko-KR" altLang="en-US" dirty="0"/>
              <a:t>도쿄도내를 볼거면 좋음</a:t>
            </a:r>
            <a:endParaRPr lang="en-US" altLang="ko-KR" dirty="0"/>
          </a:p>
          <a:p>
            <a:r>
              <a:rPr lang="ko-KR" altLang="en-US" dirty="0"/>
              <a:t>주유패스</a:t>
            </a:r>
            <a:r>
              <a:rPr lang="en-US" altLang="ko-KR" dirty="0"/>
              <a:t>: </a:t>
            </a:r>
            <a:r>
              <a:rPr lang="ko-KR" altLang="en-US" dirty="0"/>
              <a:t>오사카를 볼 거면 좋음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나머지는 님들이 써봐야 손해임</a:t>
            </a:r>
          </a:p>
        </p:txBody>
      </p:sp>
    </p:spTree>
    <p:extLst>
      <p:ext uri="{BB962C8B-B14F-4D97-AF65-F5344CB8AC3E}">
        <p14:creationId xmlns:p14="http://schemas.microsoft.com/office/powerpoint/2010/main" val="240584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CE0B-565A-420D-B0A8-0AD7055A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F602-8D75-4851-A714-12273D38E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이것저것 다 담아서 고봉밥 만드려다 시간 없어서 알짜만</a:t>
            </a:r>
            <a:endParaRPr lang="en-US" altLang="ko-KR" dirty="0"/>
          </a:p>
          <a:p>
            <a:r>
              <a:rPr lang="ko-KR" altLang="en-US" dirty="0"/>
              <a:t>여행객을 위한 필 수 정 보</a:t>
            </a:r>
          </a:p>
        </p:txBody>
      </p:sp>
    </p:spTree>
    <p:extLst>
      <p:ext uri="{BB962C8B-B14F-4D97-AF65-F5344CB8AC3E}">
        <p14:creationId xmlns:p14="http://schemas.microsoft.com/office/powerpoint/2010/main" val="162207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302F-A047-4173-A5FC-860E064B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회사가 여러개임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542AF-D5E4-4741-B527-629E43D1A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사실 한국도 철도 회사가 여러개임</a:t>
            </a:r>
            <a:endParaRPr lang="en-US" altLang="ko-KR" dirty="0"/>
          </a:p>
          <a:p>
            <a:r>
              <a:rPr lang="ko-KR" altLang="en-US" dirty="0"/>
              <a:t>수도권 통합 요금제 때문에</a:t>
            </a:r>
            <a:endParaRPr lang="en-US" altLang="ko-KR" dirty="0"/>
          </a:p>
          <a:p>
            <a:r>
              <a:rPr lang="ko-KR" altLang="en-US" dirty="0"/>
              <a:t>단지 아무도 신경을 안 쓸 뿐</a:t>
            </a:r>
            <a:endParaRPr lang="en-US" altLang="ko-KR" dirty="0"/>
          </a:p>
          <a:p>
            <a:r>
              <a:rPr lang="ko-KR" altLang="en-US" dirty="0"/>
              <a:t>그러나 일본에서는 신경을 써야 함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FC56F-954A-4FC6-B89D-C4F9E4E4D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334" y="353357"/>
            <a:ext cx="3952208" cy="2944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2EF0E-A623-49DF-AD98-FEDCEE8AC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848" y="3720314"/>
            <a:ext cx="3943271" cy="27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7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23D8-01E2-4346-9AEF-A602C55D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왜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33219-47BE-4558-B847-8AF95554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타사 구간 진입 시 새로 기본요금을 내야 함</a:t>
            </a:r>
            <a:endParaRPr lang="en-US" altLang="ko-KR" dirty="0"/>
          </a:p>
          <a:p>
            <a:r>
              <a:rPr lang="ko-KR" altLang="en-US" dirty="0"/>
              <a:t>여행자용 이용권 등이 보통 특정 회사 기준으로 발행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92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30A3-4E0F-4854-A455-BDBB5DEA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종류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3212A-73E3-4E79-8053-D81A9827E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JR</a:t>
            </a:r>
          </a:p>
          <a:p>
            <a:r>
              <a:rPr lang="ko-KR" altLang="en-US" dirty="0"/>
              <a:t>사철</a:t>
            </a:r>
            <a:endParaRPr lang="en-US" altLang="ko-KR" dirty="0"/>
          </a:p>
          <a:p>
            <a:r>
              <a:rPr lang="ko-KR" altLang="en-US" dirty="0"/>
              <a:t>지하철</a:t>
            </a:r>
            <a:endParaRPr lang="en-US" altLang="ko-KR" dirty="0"/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섹터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저 </a:t>
            </a:r>
            <a:r>
              <a:rPr lang="en-US" altLang="ko-KR" dirty="0"/>
              <a:t>4</a:t>
            </a:r>
            <a:r>
              <a:rPr lang="ko-KR" altLang="en-US" dirty="0"/>
              <a:t>개의 집합은 파티션이 아닙니다</a:t>
            </a:r>
            <a:endParaRPr lang="en-US" altLang="ko-KR" dirty="0"/>
          </a:p>
          <a:p>
            <a:r>
              <a:rPr lang="ko-KR" altLang="en-US" dirty="0"/>
              <a:t>여행자 대상으로 대충 설명하기 좋은 분류</a:t>
            </a:r>
          </a:p>
        </p:txBody>
      </p:sp>
    </p:spTree>
    <p:extLst>
      <p:ext uri="{BB962C8B-B14F-4D97-AF65-F5344CB8AC3E}">
        <p14:creationId xmlns:p14="http://schemas.microsoft.com/office/powerpoint/2010/main" val="326560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CF6B-B396-4AE2-9DAF-3EB6778B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JR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6738-C738-48EF-85AB-5947F0AC2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특정 지방을 넘어 멀리 간다면 이걸 타야 함</a:t>
            </a:r>
            <a:endParaRPr lang="en-US" altLang="ko-KR" dirty="0"/>
          </a:p>
          <a:p>
            <a:r>
              <a:rPr lang="ko-KR" altLang="en-US" dirty="0"/>
              <a:t>옛 일본국유철도가 </a:t>
            </a:r>
            <a:r>
              <a:rPr lang="en-US" altLang="ko-KR" dirty="0"/>
              <a:t>(</a:t>
            </a:r>
            <a:r>
              <a:rPr lang="ko-KR" altLang="en-US" dirty="0"/>
              <a:t>실제로는</a:t>
            </a:r>
            <a:r>
              <a:rPr lang="en-US" altLang="ko-KR" dirty="0"/>
              <a:t>)9</a:t>
            </a:r>
            <a:r>
              <a:rPr lang="ko-KR" altLang="en-US" dirty="0"/>
              <a:t>개 </a:t>
            </a:r>
            <a:r>
              <a:rPr lang="en-US" altLang="ko-KR" dirty="0"/>
              <a:t>(</a:t>
            </a:r>
            <a:r>
              <a:rPr lang="ko-KR" altLang="en-US" dirty="0"/>
              <a:t>여행자 입장에선</a:t>
            </a:r>
            <a:r>
              <a:rPr lang="en-US" altLang="ko-KR" dirty="0"/>
              <a:t>)5</a:t>
            </a:r>
            <a:r>
              <a:rPr lang="ko-KR" altLang="en-US" dirty="0"/>
              <a:t>개로 나뉘어 분할민영화</a:t>
            </a:r>
            <a:endParaRPr lang="en-US" altLang="ko-KR" dirty="0"/>
          </a:p>
          <a:p>
            <a:r>
              <a:rPr lang="ko-KR" altLang="en-US" dirty="0"/>
              <a:t>상호 환승 가능</a:t>
            </a:r>
            <a:r>
              <a:rPr lang="en-US" altLang="ko-KR" dirty="0"/>
              <a:t>, </a:t>
            </a:r>
            <a:r>
              <a:rPr lang="ko-KR" altLang="en-US" dirty="0"/>
              <a:t>티켓 발권 시스템도 호환</a:t>
            </a:r>
            <a:endParaRPr lang="en-US" altLang="ko-KR" dirty="0"/>
          </a:p>
          <a:p>
            <a:r>
              <a:rPr lang="ko-KR" altLang="en-US" dirty="0"/>
              <a:t>그치만 여행자 패스는 회사 별로 발행하는 경우도 있어서 주의 필요</a:t>
            </a:r>
            <a:endParaRPr lang="en-US" altLang="ko-KR" dirty="0"/>
          </a:p>
          <a:p>
            <a:r>
              <a:rPr lang="ko-KR" altLang="en-US" dirty="0"/>
              <a:t>비쌈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5477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0659F-8F5C-4949-B13E-A724F32B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JR: </a:t>
            </a:r>
            <a:r>
              <a:rPr lang="ko-KR" altLang="en-US" dirty="0"/>
              <a:t>요금 제도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288DE-26AA-433E-A1AE-CAAD186E8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님들에게 중요한 이야기</a:t>
            </a:r>
            <a:endParaRPr lang="en-US" altLang="ko-KR" dirty="0"/>
          </a:p>
          <a:p>
            <a:r>
              <a:rPr lang="ko-KR" altLang="en-US" dirty="0"/>
              <a:t>티켓이 여러 종류가 있음</a:t>
            </a:r>
            <a:endParaRPr lang="en-US" altLang="ko-KR" dirty="0"/>
          </a:p>
          <a:p>
            <a:r>
              <a:rPr lang="ko-KR" altLang="en-US" dirty="0"/>
              <a:t>잘 모르고 타면 차장한테 돈을 뜯길 수 있음</a:t>
            </a:r>
            <a:endParaRPr lang="en-US" altLang="ko-KR" dirty="0"/>
          </a:p>
          <a:p>
            <a:pPr lvl="1"/>
            <a:r>
              <a:rPr lang="ko-KR" altLang="en-US" dirty="0"/>
              <a:t>직접 목격한 실화임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115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393D-AE92-4B50-A3D6-458FEDC1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JR: </a:t>
            </a:r>
            <a:r>
              <a:rPr lang="ko-KR" altLang="en-US" dirty="0"/>
              <a:t>요금 제도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8CD1-EF97-4C7B-AA82-41070CFE7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승차권 </a:t>
            </a:r>
            <a:r>
              <a:rPr lang="en-US" altLang="ko-KR" dirty="0"/>
              <a:t>-&gt; </a:t>
            </a:r>
            <a:r>
              <a:rPr lang="ko-KR" altLang="en-US" dirty="0"/>
              <a:t>출발역과 도착역에서 개찰구를 열어주는 역할을 한다고 생각하면 편함</a:t>
            </a:r>
            <a:r>
              <a:rPr lang="en-US" altLang="ko-KR" dirty="0"/>
              <a:t>. IC</a:t>
            </a:r>
            <a:r>
              <a:rPr lang="ko-KR" altLang="en-US" dirty="0"/>
              <a:t>카드로 대체 가능</a:t>
            </a:r>
            <a:endParaRPr lang="en-US" altLang="ko-KR" dirty="0"/>
          </a:p>
          <a:p>
            <a:r>
              <a:rPr lang="ko-KR" altLang="en-US" dirty="0"/>
              <a:t>특급권 </a:t>
            </a:r>
            <a:r>
              <a:rPr lang="en-US" altLang="ko-KR" dirty="0"/>
              <a:t>-&gt; “</a:t>
            </a:r>
            <a:r>
              <a:rPr lang="ko-KR" altLang="en-US" dirty="0"/>
              <a:t>특급 열차</a:t>
            </a:r>
            <a:r>
              <a:rPr lang="en-US" altLang="ko-KR" dirty="0"/>
              <a:t>”</a:t>
            </a:r>
            <a:r>
              <a:rPr lang="ko-KR" altLang="en-US" dirty="0"/>
              <a:t>를 타기 위해서 필요함</a:t>
            </a:r>
            <a:endParaRPr lang="en-US" altLang="ko-KR" dirty="0"/>
          </a:p>
          <a:p>
            <a:pPr lvl="1"/>
            <a:r>
              <a:rPr lang="ko-KR" altLang="en-US" dirty="0"/>
              <a:t>특급 열차란</a:t>
            </a:r>
            <a:r>
              <a:rPr lang="en-US" altLang="ko-KR" dirty="0"/>
              <a:t>? </a:t>
            </a:r>
            <a:r>
              <a:rPr lang="ko-KR" altLang="en-US" dirty="0"/>
              <a:t>이상한 이름이 붙어 있는 이상한 생김새의 열차</a:t>
            </a:r>
            <a:r>
              <a:rPr lang="en-US" altLang="ko-KR" dirty="0"/>
              <a:t>. </a:t>
            </a:r>
            <a:r>
              <a:rPr lang="ko-KR" altLang="en-US" dirty="0"/>
              <a:t>정차역이 매우 적음</a:t>
            </a:r>
            <a:r>
              <a:rPr lang="en-US" altLang="ko-KR" dirty="0"/>
              <a:t>. </a:t>
            </a:r>
            <a:r>
              <a:rPr lang="ko-KR" altLang="en-US" dirty="0"/>
              <a:t>비쌈</a:t>
            </a:r>
            <a:r>
              <a:rPr lang="en-US" altLang="ko-KR" dirty="0"/>
              <a:t>. </a:t>
            </a:r>
            <a:r>
              <a:rPr lang="ko-KR" altLang="en-US" dirty="0"/>
              <a:t>편함</a:t>
            </a:r>
            <a:r>
              <a:rPr lang="en-US" altLang="ko-KR" dirty="0"/>
              <a:t>. </a:t>
            </a:r>
            <a:r>
              <a:rPr lang="ko-KR" altLang="en-US" dirty="0"/>
              <a:t>한국으로 치면 잉마을 정도를 생각하면 좋음</a:t>
            </a:r>
            <a:endParaRPr lang="en-US" altLang="ko-KR" dirty="0"/>
          </a:p>
          <a:p>
            <a:pPr lvl="1"/>
            <a:r>
              <a:rPr lang="ko-KR" altLang="en-US" dirty="0"/>
              <a:t>신칸센도 특급임</a:t>
            </a:r>
            <a:r>
              <a:rPr lang="en-US" altLang="ko-KR" dirty="0"/>
              <a:t>. </a:t>
            </a:r>
            <a:r>
              <a:rPr lang="ko-KR" altLang="en-US" dirty="0"/>
              <a:t>근데 특급보다 비쌈</a:t>
            </a:r>
            <a:endParaRPr lang="en-US" altLang="ko-KR" dirty="0"/>
          </a:p>
          <a:p>
            <a:r>
              <a:rPr lang="ko-KR" altLang="en-US" dirty="0"/>
              <a:t>지정석권 </a:t>
            </a:r>
            <a:r>
              <a:rPr lang="en-US" altLang="ko-KR" dirty="0"/>
              <a:t>-&gt; </a:t>
            </a:r>
            <a:r>
              <a:rPr lang="ko-KR" altLang="en-US" dirty="0"/>
              <a:t>지정석을 정했을 경우 해당 내용이 있음</a:t>
            </a:r>
            <a:r>
              <a:rPr lang="en-US" altLang="ko-KR" dirty="0"/>
              <a:t>. </a:t>
            </a:r>
            <a:r>
              <a:rPr lang="ko-KR" altLang="en-US" dirty="0"/>
              <a:t>특급권이랑 합쳐져서 발권되는 경우도 많음</a:t>
            </a:r>
            <a:endParaRPr lang="en-US" altLang="ko-KR" dirty="0"/>
          </a:p>
          <a:p>
            <a:r>
              <a:rPr lang="ko-KR" altLang="en-US" dirty="0"/>
              <a:t>그린권 </a:t>
            </a:r>
            <a:r>
              <a:rPr lang="en-US" altLang="ko-KR" dirty="0"/>
              <a:t>-&gt; </a:t>
            </a:r>
            <a:r>
              <a:rPr lang="ko-KR" altLang="en-US" dirty="0"/>
              <a:t>동일본의 그린차</a:t>
            </a:r>
            <a:r>
              <a:rPr lang="en-US" altLang="ko-KR" dirty="0"/>
              <a:t>(</a:t>
            </a:r>
            <a:r>
              <a:rPr lang="ko-KR" altLang="en-US" dirty="0"/>
              <a:t>특실</a:t>
            </a:r>
            <a:r>
              <a:rPr lang="en-US" altLang="ko-KR" dirty="0"/>
              <a:t>)</a:t>
            </a:r>
            <a:r>
              <a:rPr lang="ko-KR" altLang="en-US" dirty="0"/>
              <a:t>를 타기 위한 티켓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0735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7A7-0184-44BE-9CD6-9FAE0D94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감동실화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21FE8-0A96-435B-87D3-52133647B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코난 마을을 보러 가기 위해 관서국제공항에 내림</a:t>
            </a:r>
            <a:endParaRPr lang="en-US" altLang="ko-KR" dirty="0"/>
          </a:p>
          <a:p>
            <a:r>
              <a:rPr lang="ko-KR" altLang="en-US" dirty="0"/>
              <a:t>특급 </a:t>
            </a:r>
            <a:r>
              <a:rPr lang="en-US" altLang="ko-KR" dirty="0"/>
              <a:t>‘</a:t>
            </a:r>
            <a:r>
              <a:rPr lang="ko-KR" altLang="en-US" dirty="0"/>
              <a:t>하루카</a:t>
            </a:r>
            <a:r>
              <a:rPr lang="en-US" altLang="ko-KR" dirty="0"/>
              <a:t>’</a:t>
            </a:r>
            <a:r>
              <a:rPr lang="ko-KR" altLang="en-US" dirty="0"/>
              <a:t>의 지정석을 타고 공항</a:t>
            </a:r>
            <a:r>
              <a:rPr lang="en-US" altLang="ko-KR" dirty="0"/>
              <a:t>-&gt;</a:t>
            </a:r>
            <a:r>
              <a:rPr lang="ko-KR" altLang="en-US" dirty="0"/>
              <a:t>오사카역 이동</a:t>
            </a:r>
            <a:endParaRPr lang="en-US" altLang="ko-KR" dirty="0"/>
          </a:p>
          <a:p>
            <a:r>
              <a:rPr lang="ko-KR" altLang="en-US" dirty="0"/>
              <a:t>앞 몇 칸은 지정석이고 나머지 뒤칸은 자유석인 열차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나</a:t>
            </a:r>
            <a:r>
              <a:rPr lang="en-US" altLang="ko-KR" dirty="0"/>
              <a:t>: ‘</a:t>
            </a:r>
            <a:r>
              <a:rPr lang="ko-KR" altLang="en-US" dirty="0"/>
              <a:t>간사이 와이드 패스</a:t>
            </a:r>
            <a:r>
              <a:rPr lang="en-US" altLang="ko-KR" dirty="0"/>
              <a:t>’</a:t>
            </a:r>
            <a:r>
              <a:rPr lang="ko-KR" altLang="en-US" dirty="0"/>
              <a:t>를 들고 있었음</a:t>
            </a:r>
            <a:r>
              <a:rPr lang="en-US" altLang="ko-KR" dirty="0"/>
              <a:t>. </a:t>
            </a:r>
            <a:r>
              <a:rPr lang="ko-KR" altLang="en-US" dirty="0"/>
              <a:t>승차권</a:t>
            </a:r>
            <a:r>
              <a:rPr lang="en-US" altLang="ko-KR" dirty="0"/>
              <a:t>+</a:t>
            </a:r>
            <a:r>
              <a:rPr lang="ko-KR" altLang="en-US" dirty="0"/>
              <a:t>특급권</a:t>
            </a:r>
            <a:r>
              <a:rPr lang="en-US" altLang="ko-KR" dirty="0"/>
              <a:t>+6</a:t>
            </a:r>
            <a:r>
              <a:rPr lang="ko-KR" altLang="en-US" dirty="0"/>
              <a:t>회 한정 지정석권</a:t>
            </a:r>
            <a:endParaRPr lang="en-US" altLang="ko-KR" dirty="0"/>
          </a:p>
          <a:p>
            <a:r>
              <a:rPr lang="ko-KR" altLang="en-US" dirty="0"/>
              <a:t>뒷자리에 계셨던 한국인 여성분들</a:t>
            </a:r>
            <a:r>
              <a:rPr lang="en-US" altLang="ko-KR" dirty="0"/>
              <a:t>: </a:t>
            </a:r>
            <a:r>
              <a:rPr lang="ko-KR" altLang="en-US" dirty="0"/>
              <a:t>승차권</a:t>
            </a:r>
            <a:r>
              <a:rPr lang="en-US" altLang="ko-KR" dirty="0"/>
              <a:t>+</a:t>
            </a:r>
            <a:r>
              <a:rPr lang="ko-KR" altLang="en-US" dirty="0"/>
              <a:t>특급권을 들고 타심</a:t>
            </a:r>
            <a:r>
              <a:rPr lang="en-US" altLang="ko-KR" dirty="0"/>
              <a:t>. </a:t>
            </a:r>
            <a:r>
              <a:rPr lang="ko-KR" altLang="en-US" dirty="0"/>
              <a:t>차장이 와서 지정석 요금 뜯어감</a:t>
            </a:r>
            <a:endParaRPr lang="en-US" altLang="ko-KR" dirty="0"/>
          </a:p>
          <a:p>
            <a:pPr lvl="1"/>
            <a:r>
              <a:rPr lang="ko-KR" altLang="en-US" dirty="0"/>
              <a:t>이 사람들 뒤 칸에 가서 앉았으면 돈 안 뜯겨도 됐음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2050" name="Picture 2" descr="특급형] 281계(관공특급 하루카) - JR서일본 - 일본철도차량도감(JR) - 일본철도연구회">
            <a:extLst>
              <a:ext uri="{FF2B5EF4-FFF2-40B4-BE49-F238E27FC236}">
                <a16:creationId xmlns:a16="http://schemas.microsoft.com/office/drawing/2014/main" id="{3B8180F6-9E55-4969-8774-59E0792C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70" y="365125"/>
            <a:ext cx="2508308" cy="18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EC37B6-D1F6-4D0A-A9CC-8A9C00EB7BC8}"/>
              </a:ext>
            </a:extLst>
          </p:cNvPr>
          <p:cNvSpPr txBox="1"/>
          <p:nvPr/>
        </p:nvSpPr>
        <p:spPr>
          <a:xfrm>
            <a:off x="7144974" y="444617"/>
            <a:ext cx="2989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이상하게 생겼죠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1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537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Theme</vt:lpstr>
      <vt:lpstr>여행객을 위한 기차</vt:lpstr>
      <vt:lpstr>PowerPoint Presentation</vt:lpstr>
      <vt:lpstr>회사가 여러개임</vt:lpstr>
      <vt:lpstr>왜?</vt:lpstr>
      <vt:lpstr>종류</vt:lpstr>
      <vt:lpstr>JR</vt:lpstr>
      <vt:lpstr>JR: 요금 제도</vt:lpstr>
      <vt:lpstr>JR: 요금 제도</vt:lpstr>
      <vt:lpstr>감동실화</vt:lpstr>
      <vt:lpstr>지하철</vt:lpstr>
      <vt:lpstr>지하철</vt:lpstr>
      <vt:lpstr>사철</vt:lpstr>
      <vt:lpstr>직결운행</vt:lpstr>
      <vt:lpstr>철도의 정시성</vt:lpstr>
      <vt:lpstr>패스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철도 탐구하기</dc:title>
  <dc:creator>ALIVE</dc:creator>
  <cp:lastModifiedBy>ALIVE</cp:lastModifiedBy>
  <cp:revision>22</cp:revision>
  <dcterms:created xsi:type="dcterms:W3CDTF">2024-05-22T09:56:02Z</dcterms:created>
  <dcterms:modified xsi:type="dcterms:W3CDTF">2024-05-28T12:47:56Z</dcterms:modified>
</cp:coreProperties>
</file>