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1" r:id="rId18"/>
    <p:sldId id="272" r:id="rId19"/>
    <p:sldId id="273" r:id="rId20"/>
    <p:sldId id="274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09D771-F4A8-4203-BA28-34CE6214D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E91B7BC-5919-4D5A-874E-7645E75D4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9955D02-946D-4784-BC36-A870156C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C19D-CD3F-4A8B-A9BC-7F341C1C2E3B}" type="datetimeFigureOut">
              <a:rPr lang="ko-KR" altLang="en-US" smtClean="0"/>
              <a:t>2024-04-02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F20993D-BD85-44C8-844E-4E618D58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764E754-BFF3-43D5-8427-E1AD5BEA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DBAC-CE61-4A44-B630-E693DD95A1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918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A81943-4799-40B5-A823-03FD88315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0D1D688-AC60-447F-867C-2FA62DF6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19C7479-E6ED-46BE-8EE9-39CBBFC3B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C19D-CD3F-4A8B-A9BC-7F341C1C2E3B}" type="datetimeFigureOut">
              <a:rPr lang="ko-KR" altLang="en-US" smtClean="0"/>
              <a:t>2024-04-02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65BDD17-FEF5-4669-A46C-8D2BB2D8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F1C180F-22D3-4DF4-9D11-8C87B9C0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DBAC-CE61-4A44-B630-E693DD95A1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133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49D5156-C97B-4D0C-BF39-2B78E8FE3D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ED5FA99-8EC5-4644-A441-3E0D3F2EE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D5D2BA9-1F20-466B-AC82-B1F38415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C19D-CD3F-4A8B-A9BC-7F341C1C2E3B}" type="datetimeFigureOut">
              <a:rPr lang="ko-KR" altLang="en-US" smtClean="0"/>
              <a:t>2024-04-02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94BA6B5-0124-4513-A673-A1BEB6366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13B6B3-AF3F-4891-BF4D-C7955084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DBAC-CE61-4A44-B630-E693DD95A1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961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CE728A-60BB-455D-B950-EFA2FD25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EEEB187-8689-47D8-AE65-7FB162D4B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80CE965-1825-4DB6-A4E3-559B20422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C19D-CD3F-4A8B-A9BC-7F341C1C2E3B}" type="datetimeFigureOut">
              <a:rPr lang="ko-KR" altLang="en-US" smtClean="0"/>
              <a:t>2024-04-02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88A0995-4164-4CE7-8401-66BABD8AF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ACA31CF-A053-40EA-B5A5-39ECFCBF7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DBAC-CE61-4A44-B630-E693DD95A1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982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50D43D-4172-4B41-8654-A1D0E2BA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9E4FF54-8179-4720-86F0-D1629D721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8758C50-DE8E-46F5-8332-C5C91129B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C19D-CD3F-4A8B-A9BC-7F341C1C2E3B}" type="datetimeFigureOut">
              <a:rPr lang="ko-KR" altLang="en-US" smtClean="0"/>
              <a:t>2024-04-02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EF617C1-9318-4CDF-BC6E-B729DC25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B129359-B469-4E6C-8B69-7C89290EC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DBAC-CE61-4A44-B630-E693DD95A1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451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E0A4E67-2BA3-4CBD-8667-C4C7F813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1A568E-0F9A-4670-B486-4059ED0CD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4A693EB-F7D0-4F99-94A0-6B04D9F2E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60BDCE6-5FB1-447D-AEB5-8D361875D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C19D-CD3F-4A8B-A9BC-7F341C1C2E3B}" type="datetimeFigureOut">
              <a:rPr lang="ko-KR" altLang="en-US" smtClean="0"/>
              <a:t>2024-04-02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343062C-1B43-4B18-ADC5-17B161D8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5ADCB94-E5DA-4334-8C58-29469466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DBAC-CE61-4A44-B630-E693DD95A1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86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CA1A37-2B78-4D88-A802-FDD68687B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F6F3C76-22FE-4D45-97C9-65431E0E1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7928AC5-BF7C-4C19-8D46-C00F0F598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67C588C-EAA1-4C5E-A4B3-06C559B8D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0EF987A-2D53-416E-B6DC-FDA4E59A9D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2354CF1-A0AD-4097-9643-5E90CC76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C19D-CD3F-4A8B-A9BC-7F341C1C2E3B}" type="datetimeFigureOut">
              <a:rPr lang="ko-KR" altLang="en-US" smtClean="0"/>
              <a:t>2024-04-02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DE916DA-6828-43D0-BE6F-E9D4754C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D0DC7D8-F485-4BCE-8BED-95D9919A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DBAC-CE61-4A44-B630-E693DD95A1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161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ECB6CE-5E17-4A3F-A2FD-999365CD1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BF628B-1EBC-429D-9B4C-200B1B9E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C19D-CD3F-4A8B-A9BC-7F341C1C2E3B}" type="datetimeFigureOut">
              <a:rPr lang="ko-KR" altLang="en-US" smtClean="0"/>
              <a:t>2024-04-02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1D82C85-1BAF-4D1C-85EC-1F52C6D5D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AF3A63F-C63C-461C-8594-D8F4631F7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DBAC-CE61-4A44-B630-E693DD95A1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625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30F7ABC-485A-4BF0-A346-897791560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C19D-CD3F-4A8B-A9BC-7F341C1C2E3B}" type="datetimeFigureOut">
              <a:rPr lang="ko-KR" altLang="en-US" smtClean="0"/>
              <a:t>2024-04-02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257CBB7-AAB2-4DEC-8C0F-240FB33A5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B778141-144F-42C6-A523-D4D0D75D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DBAC-CE61-4A44-B630-E693DD95A1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260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5ACE1D-E34A-4796-9ECB-6A8A7216D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EDE767B-AEB4-417C-B397-E593EEB1B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D5B4AB8-4ABE-458D-9759-0C15BC649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49AB8AA-7C21-42AA-9996-C3D825FE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C19D-CD3F-4A8B-A9BC-7F341C1C2E3B}" type="datetimeFigureOut">
              <a:rPr lang="ko-KR" altLang="en-US" smtClean="0"/>
              <a:t>2024-04-02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B22CE72-EBDE-4AFF-B906-E4A76C890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DEB9FF5-05AE-463F-A96E-98A9507E8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DBAC-CE61-4A44-B630-E693DD95A1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778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532B87-D94B-44FC-8DF0-62937F22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7D0EDFC-C25E-47EC-A24E-A338B41321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9136C22-E3B2-48BB-8C45-D8174B8EA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C6DE118-F810-4FB5-9219-0A6A072AF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C19D-CD3F-4A8B-A9BC-7F341C1C2E3B}" type="datetimeFigureOut">
              <a:rPr lang="ko-KR" altLang="en-US" smtClean="0"/>
              <a:t>2024-04-02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1BB73DC-5D68-4FDC-9637-A7CAC090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17D868B-EC46-4005-9380-4B90F0F3A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DBAC-CE61-4A44-B630-E693DD95A1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704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2289E16-48B9-4C64-ABB7-05CF38C0D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58FE1F5-A16F-4775-9D2D-CA82020DC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39BB6E9-699B-40FF-8E59-9C1970938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EC19D-CD3F-4A8B-A9BC-7F341C1C2E3B}" type="datetimeFigureOut">
              <a:rPr lang="ko-KR" altLang="en-US" smtClean="0"/>
              <a:t>2024-04-02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6C193B6-689A-405C-AB0C-ABCE08CC6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A3B51E1-01E7-46FC-9E74-427370ED6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FDBAC-CE61-4A44-B630-E693DD95A1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133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43C930-2F50-416B-80BC-1F476892CC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옴니버스 세미나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72E9F80-6DA6-47FC-A801-DC14E9994F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21 </a:t>
            </a:r>
            <a:r>
              <a:rPr lang="ko-KR" altLang="en-US" dirty="0"/>
              <a:t>이건호 </a:t>
            </a:r>
            <a:r>
              <a:rPr lang="en-US" altLang="ko-KR" dirty="0"/>
              <a:t>(@kunho)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7554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557B1D-5D6D-42FB-929A-010A7754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배경지식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08E9F7-48B4-40CF-A2FC-A97784A50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또는</a:t>
            </a:r>
            <a:r>
              <a:rPr lang="en-US" altLang="ko-KR" dirty="0"/>
              <a:t>….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396285D-FADA-4EBE-8B53-01781BFED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913" y="2536999"/>
            <a:ext cx="1912691" cy="121835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A44D341-8B22-4F12-8E9B-28410F4B5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913" y="4466731"/>
            <a:ext cx="1925006" cy="1218358"/>
          </a:xfrm>
          <a:prstGeom prst="rect">
            <a:avLst/>
          </a:prstGeom>
        </p:spPr>
      </p:pic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3DD67221-814F-4961-85CC-D0880770B35C}"/>
              </a:ext>
            </a:extLst>
          </p:cNvPr>
          <p:cNvCxnSpPr/>
          <p:nvPr/>
        </p:nvCxnSpPr>
        <p:spPr>
          <a:xfrm>
            <a:off x="1627464" y="2536999"/>
            <a:ext cx="1258349" cy="609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D6CB4D2A-6C91-44F2-8FBF-90D6383BA94A}"/>
              </a:ext>
            </a:extLst>
          </p:cNvPr>
          <p:cNvCxnSpPr>
            <a:cxnSpLocks/>
          </p:cNvCxnSpPr>
          <p:nvPr/>
        </p:nvCxnSpPr>
        <p:spPr>
          <a:xfrm>
            <a:off x="1484851" y="4395016"/>
            <a:ext cx="1291905" cy="604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0BB26C1F-CAF7-45C4-BA55-1466F86CE3E7}"/>
              </a:ext>
            </a:extLst>
          </p:cNvPr>
          <p:cNvSpPr/>
          <p:nvPr/>
        </p:nvSpPr>
        <p:spPr>
          <a:xfrm>
            <a:off x="5224244" y="3590489"/>
            <a:ext cx="1417739" cy="6413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7EC2258-62D8-472D-A27F-37853B177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130" y="3265566"/>
            <a:ext cx="2817974" cy="14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40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4C3E37-63E0-4A14-A6F6-5DB7D748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배경지식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77B8F18-6633-4D75-8293-2DA57B595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시력교정술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라식</a:t>
            </a:r>
            <a:r>
              <a:rPr lang="en-US" altLang="ko-KR" dirty="0"/>
              <a:t>(</a:t>
            </a:r>
            <a:r>
              <a:rPr lang="ko-KR" altLang="en-US" dirty="0"/>
              <a:t>스마일</a:t>
            </a:r>
            <a:r>
              <a:rPr lang="en-US" altLang="ko-KR" dirty="0"/>
              <a:t>), </a:t>
            </a:r>
            <a:r>
              <a:rPr lang="ko-KR" altLang="en-US" dirty="0" err="1"/>
              <a:t>라섹</a:t>
            </a:r>
            <a:r>
              <a:rPr lang="en-US" altLang="ko-KR" dirty="0"/>
              <a:t>(PRK), </a:t>
            </a:r>
            <a:r>
              <a:rPr lang="ko-KR" altLang="en-US" dirty="0"/>
              <a:t>렌즈 삽입술로 나뉨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앞 </a:t>
            </a:r>
            <a:r>
              <a:rPr lang="en-US" altLang="ko-KR" dirty="0"/>
              <a:t>2</a:t>
            </a:r>
            <a:r>
              <a:rPr lang="ko-KR" altLang="en-US" dirty="0"/>
              <a:t>개는 각막</a:t>
            </a:r>
            <a:r>
              <a:rPr lang="en-US" altLang="ko-KR" dirty="0"/>
              <a:t>’</a:t>
            </a:r>
            <a:r>
              <a:rPr lang="ko-KR" altLang="en-US" dirty="0"/>
              <a:t>실질</a:t>
            </a:r>
            <a:r>
              <a:rPr lang="en-US" altLang="ko-KR" dirty="0"/>
              <a:t>’</a:t>
            </a:r>
            <a:r>
              <a:rPr lang="ko-KR" altLang="en-US" dirty="0"/>
              <a:t>을 깎는 과정을 거침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EE5C0093-3BCF-4DD0-809B-F91DE8888C0C}"/>
              </a:ext>
            </a:extLst>
          </p:cNvPr>
          <p:cNvGrpSpPr/>
          <p:nvPr/>
        </p:nvGrpSpPr>
        <p:grpSpPr>
          <a:xfrm>
            <a:off x="2611860" y="1690688"/>
            <a:ext cx="7198829" cy="4546629"/>
            <a:chOff x="2611860" y="1690688"/>
            <a:chExt cx="7198829" cy="4546629"/>
          </a:xfrm>
        </p:grpSpPr>
        <p:pic>
          <p:nvPicPr>
            <p:cNvPr id="10242" name="Picture 2" descr="시력교정은 각막교정 - The 비앤빛 블로그">
              <a:extLst>
                <a:ext uri="{FF2B5EF4-FFF2-40B4-BE49-F238E27FC236}">
                  <a16:creationId xmlns:a16="http://schemas.microsoft.com/office/drawing/2014/main" id="{B8735BD7-C0FC-44DF-83FD-9FCA531CD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860" y="1690688"/>
              <a:ext cx="7198829" cy="454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2B089A-76DC-43A1-8112-918CF5BE770F}"/>
                </a:ext>
              </a:extLst>
            </p:cNvPr>
            <p:cNvSpPr txBox="1"/>
            <p:nvPr/>
          </p:nvSpPr>
          <p:spPr>
            <a:xfrm>
              <a:off x="6744749" y="2298583"/>
              <a:ext cx="9815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dirty="0"/>
                <a:t>재생됨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8D928-DB14-4029-AA13-DE6643BC8D28}"/>
                </a:ext>
              </a:extLst>
            </p:cNvPr>
            <p:cNvSpPr txBox="1"/>
            <p:nvPr/>
          </p:nvSpPr>
          <p:spPr>
            <a:xfrm>
              <a:off x="6652470" y="3868441"/>
              <a:ext cx="11660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dirty="0" err="1">
                  <a:solidFill>
                    <a:srgbClr val="FF0000"/>
                  </a:solidFill>
                </a:rPr>
                <a:t>재생안됨</a:t>
              </a:r>
              <a:r>
                <a:rPr lang="ko-KR" altLang="en-US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69EDF2E-0843-40D0-B5A6-D1E158F28BA5}"/>
                </a:ext>
              </a:extLst>
            </p:cNvPr>
            <p:cNvSpPr txBox="1"/>
            <p:nvPr/>
          </p:nvSpPr>
          <p:spPr>
            <a:xfrm>
              <a:off x="7063530" y="5378670"/>
              <a:ext cx="3439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?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3030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4E9B53D-EBD8-4936-88D4-88F0BEBEF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배경지식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A8D3DDB-4B6C-43AE-8FB4-335F1E19D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04919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 err="1"/>
              <a:t>라섹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각막 상피 일부를 완전 제거한 후 각막 실질을 레이저로 깎음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안정적</a:t>
            </a:r>
            <a:r>
              <a:rPr lang="en-US" altLang="ko-KR" dirty="0"/>
              <a:t>, </a:t>
            </a:r>
            <a:r>
              <a:rPr lang="ko-KR" altLang="en-US" dirty="0"/>
              <a:t>느린 회복</a:t>
            </a:r>
            <a:r>
              <a:rPr lang="en-US" altLang="ko-KR" dirty="0"/>
              <a:t>, </a:t>
            </a:r>
            <a:r>
              <a:rPr lang="ko-KR" altLang="en-US" dirty="0"/>
              <a:t>고통</a:t>
            </a:r>
            <a:endParaRPr lang="en-US" altLang="ko-KR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9A14B44-9FC9-44D4-BC83-7DF59AB9E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66" y="2462692"/>
            <a:ext cx="4404919" cy="247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39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064415-3D47-4F79-89ED-B93EF1A2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배경지식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2008AA-BC36-4091-8440-C9D7744BD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88809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/>
              <a:t>라식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각막 상피에 절편을 만들어 각막 실질을 레이저로 깎고 다시 덮음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절편</a:t>
            </a:r>
            <a:r>
              <a:rPr lang="en-US" altLang="ko-KR" dirty="0"/>
              <a:t>, </a:t>
            </a:r>
            <a:r>
              <a:rPr lang="ko-KR" altLang="en-US" dirty="0"/>
              <a:t>빠른 회복</a:t>
            </a:r>
            <a:r>
              <a:rPr lang="en-US" altLang="ko-KR" dirty="0"/>
              <a:t>, </a:t>
            </a:r>
            <a:r>
              <a:rPr lang="ko-KR" altLang="en-US" dirty="0"/>
              <a:t>적은 고통</a:t>
            </a:r>
            <a:endParaRPr lang="en-US" altLang="ko-KR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0882CB6-7EDE-4A4C-B2DE-EE9ED5DB3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65" y="2504638"/>
            <a:ext cx="4723002" cy="265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57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5F37C1-0949-419B-9343-027D064E4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배경지식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63E15DF-0E70-4C58-BBE9-D34B52EFB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렌즈 삽입술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안구 내에 렌즈를 삽입함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거의 없는 회복 기간</a:t>
            </a:r>
            <a:r>
              <a:rPr lang="en-US" altLang="ko-KR" dirty="0"/>
              <a:t>, </a:t>
            </a:r>
            <a:r>
              <a:rPr lang="ko-KR" altLang="en-US" dirty="0"/>
              <a:t>안구건조 </a:t>
            </a:r>
            <a:r>
              <a:rPr lang="en-US" altLang="ko-KR" dirty="0"/>
              <a:t>X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9648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AE8F8C-2A89-4BC3-9C54-5214EB57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수술 전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C83DA92-E529-47B5-8247-896B2A9C3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122" name="Picture 2" descr="안과와 경쟁하는 안경원 만들기, 기술의 세계로 &lt; 광학기기 &lt; PRODUCT &lt; 기사본문 - 한국안경신문">
            <a:extLst>
              <a:ext uri="{FF2B5EF4-FFF2-40B4-BE49-F238E27FC236}">
                <a16:creationId xmlns:a16="http://schemas.microsoft.com/office/drawing/2014/main" id="{F41F43E1-4A0B-4FA7-98DC-415F81FD5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10" y="1690686"/>
            <a:ext cx="28575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안과와 경쟁하는 안경원 만들기, 기술의 세계로 &lt; 광학기기 &lt; PRODUCT &lt; 기사본문 - 한국안경신문">
            <a:extLst>
              <a:ext uri="{FF2B5EF4-FFF2-40B4-BE49-F238E27FC236}">
                <a16:creationId xmlns:a16="http://schemas.microsoft.com/office/drawing/2014/main" id="{7A56249A-550D-4F50-8167-B05FB3FFA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515" y="1700298"/>
            <a:ext cx="28575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안과와 경쟁하는 안경원 만들기, 기술의 세계로 &lt; 광학기기 &lt; PRODUCT &lt; 기사본문 - 한국안경신문">
            <a:extLst>
              <a:ext uri="{FF2B5EF4-FFF2-40B4-BE49-F238E27FC236}">
                <a16:creationId xmlns:a16="http://schemas.microsoft.com/office/drawing/2014/main" id="{8EC5D1A8-01F6-40B0-B34D-02F5C8A3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22" y="1690687"/>
            <a:ext cx="28575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안과와 경쟁하는 안경원 만들기, 기술의 세계로 &lt; 광학기기 &lt; PRODUCT &lt; 기사본문 - 한국안경신문">
            <a:extLst>
              <a:ext uri="{FF2B5EF4-FFF2-40B4-BE49-F238E27FC236}">
                <a16:creationId xmlns:a16="http://schemas.microsoft.com/office/drawing/2014/main" id="{0A87D9EA-463F-49BF-A737-B0DF2D019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58" y="3591669"/>
            <a:ext cx="28575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안과와 경쟁하는 안경원 만들기, 기술의 세계로 &lt; 광학기기 &lt; PRODUCT &lt; 기사본문 - 한국안경신문">
            <a:extLst>
              <a:ext uri="{FF2B5EF4-FFF2-40B4-BE49-F238E27FC236}">
                <a16:creationId xmlns:a16="http://schemas.microsoft.com/office/drawing/2014/main" id="{F592830B-DD8B-4759-8805-91915C02C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80" y="3591668"/>
            <a:ext cx="28575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74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9A8DF5-FD25-403C-B69D-AA45FB503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수술 전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8A7144-4B21-4BC8-8F2D-B2FA7B7F3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7170" name="Picture 2" descr="크라비트 점안액 0.5% [5ml] | 약물정보 | 의료정보 | 건강정보 | 서울아산병원">
            <a:extLst>
              <a:ext uri="{FF2B5EF4-FFF2-40B4-BE49-F238E27FC236}">
                <a16:creationId xmlns:a16="http://schemas.microsoft.com/office/drawing/2014/main" id="{F30B10AB-B576-4960-8E24-718211DA8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58" y="2906653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브롬펜점안액 6mL – Daewoo Pharm">
            <a:extLst>
              <a:ext uri="{FF2B5EF4-FFF2-40B4-BE49-F238E27FC236}">
                <a16:creationId xmlns:a16="http://schemas.microsoft.com/office/drawing/2014/main" id="{F28CF7F9-3776-4EAD-BDA9-23FAA0864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125" y="269299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eyeC">
            <a:extLst>
              <a:ext uri="{FF2B5EF4-FFF2-40B4-BE49-F238E27FC236}">
                <a16:creationId xmlns:a16="http://schemas.microsoft.com/office/drawing/2014/main" id="{0971F70A-A959-4104-9C1F-80D455C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65" y="2773304"/>
            <a:ext cx="31242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eyeC">
            <a:extLst>
              <a:ext uri="{FF2B5EF4-FFF2-40B4-BE49-F238E27FC236}">
                <a16:creationId xmlns:a16="http://schemas.microsoft.com/office/drawing/2014/main" id="{169DC774-60E4-426A-B64D-69E076E89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65" y="3663891"/>
            <a:ext cx="31242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eyeC">
            <a:extLst>
              <a:ext uri="{FF2B5EF4-FFF2-40B4-BE49-F238E27FC236}">
                <a16:creationId xmlns:a16="http://schemas.microsoft.com/office/drawing/2014/main" id="{6B0E563C-FAC2-4433-9785-49ABAF3B0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65" y="4554478"/>
            <a:ext cx="31242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46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DEF6865-887A-4B7C-884A-928CDD05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수술 </a:t>
            </a:r>
            <a:r>
              <a:rPr lang="ko-KR" altLang="en-US" dirty="0" err="1"/>
              <a:t>당일날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05CFFAA-B7E7-44E8-9443-655558CEE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대충 이래 생긴 기계와 마주하게 됨</a:t>
            </a:r>
          </a:p>
        </p:txBody>
      </p:sp>
      <p:pic>
        <p:nvPicPr>
          <p:cNvPr id="4098" name="Picture 2" descr="종로 라섹] 라섹 수술 전 반드시 알아야 할 것들(3편 레이져 장비 비교, 아마리스레드 vs MEL 90 vs EX500  StreamLight) : 네이버 블로그">
            <a:extLst>
              <a:ext uri="{FF2B5EF4-FFF2-40B4-BE49-F238E27FC236}">
                <a16:creationId xmlns:a16="http://schemas.microsoft.com/office/drawing/2014/main" id="{A081C148-7AEF-4066-BC03-C184EEBF1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46" y="2750847"/>
            <a:ext cx="4278385" cy="32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FB45E600-D4AC-4B03-8AC6-1318E0C35CA4}"/>
              </a:ext>
            </a:extLst>
          </p:cNvPr>
          <p:cNvGrpSpPr/>
          <p:nvPr/>
        </p:nvGrpSpPr>
        <p:grpSpPr>
          <a:xfrm>
            <a:off x="3137482" y="2617082"/>
            <a:ext cx="5234731" cy="3196206"/>
            <a:chOff x="3137482" y="2617082"/>
            <a:chExt cx="5234731" cy="3196206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F9151924-EDCF-4411-B934-BCDD22101F88}"/>
                </a:ext>
              </a:extLst>
            </p:cNvPr>
            <p:cNvSpPr/>
            <p:nvPr/>
          </p:nvSpPr>
          <p:spPr>
            <a:xfrm>
              <a:off x="3137482" y="2617082"/>
              <a:ext cx="5234731" cy="319620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DB9BB7FA-3FA1-404F-A509-4F0385D763C7}"/>
                </a:ext>
              </a:extLst>
            </p:cNvPr>
            <p:cNvSpPr/>
            <p:nvPr/>
          </p:nvSpPr>
          <p:spPr>
            <a:xfrm>
              <a:off x="4043494" y="3489820"/>
              <a:ext cx="3573710" cy="1392573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321E5B-9EEA-4A10-8333-E04B74F195D1}"/>
                </a:ext>
              </a:extLst>
            </p:cNvPr>
            <p:cNvSpPr txBox="1"/>
            <p:nvPr/>
          </p:nvSpPr>
          <p:spPr>
            <a:xfrm>
              <a:off x="5578678" y="2868354"/>
              <a:ext cx="671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LED</a:t>
              </a:r>
              <a:endParaRPr lang="ko-KR" altLang="en-US" dirty="0"/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46B69527-F074-4F74-B9C3-DD8EE13D7AFE}"/>
                </a:ext>
              </a:extLst>
            </p:cNvPr>
            <p:cNvSpPr/>
            <p:nvPr/>
          </p:nvSpPr>
          <p:spPr>
            <a:xfrm>
              <a:off x="4714613" y="4068177"/>
              <a:ext cx="251670" cy="25192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BB019ABD-0B72-45BF-B33E-EB892ED679C6}"/>
                </a:ext>
              </a:extLst>
            </p:cNvPr>
            <p:cNvSpPr/>
            <p:nvPr/>
          </p:nvSpPr>
          <p:spPr>
            <a:xfrm>
              <a:off x="5704514" y="4068177"/>
              <a:ext cx="251670" cy="2519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18BEBDB8-DD0E-4A5D-836B-C312B7AAEEAC}"/>
                </a:ext>
              </a:extLst>
            </p:cNvPr>
            <p:cNvSpPr/>
            <p:nvPr/>
          </p:nvSpPr>
          <p:spPr>
            <a:xfrm>
              <a:off x="6694415" y="4068177"/>
              <a:ext cx="251670" cy="25192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181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AA16E7-3458-4C6B-AA35-9AFBC064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수술 </a:t>
            </a:r>
            <a:r>
              <a:rPr lang="ko-KR" altLang="en-US" dirty="0" err="1"/>
              <a:t>당일날</a:t>
            </a:r>
            <a:r>
              <a:rPr lang="ko-KR" altLang="en-US" dirty="0"/>
              <a:t> </a:t>
            </a:r>
            <a:r>
              <a:rPr lang="en-US" altLang="ko-KR" dirty="0"/>
              <a:t>(1</a:t>
            </a:r>
            <a:r>
              <a:rPr lang="ko-KR" altLang="en-US" dirty="0"/>
              <a:t>일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6447514-EB95-4366-A013-78C046BA7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생각보다 덜 아팠음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일시적인 원시 상태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보호 렌즈 때문에 약간 거슬림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61084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17FD05-40D0-4CEE-8D66-C75C412AD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다음날 </a:t>
            </a:r>
            <a:r>
              <a:rPr lang="en-US" altLang="ko-KR" dirty="0"/>
              <a:t>(2</a:t>
            </a:r>
            <a:r>
              <a:rPr lang="ko-KR" altLang="en-US" dirty="0"/>
              <a:t>일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3CC578C-3E5E-46D7-83C8-6A88FEA76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눈이 안 떠짐 </a:t>
            </a:r>
            <a:r>
              <a:rPr lang="en-US" altLang="ko-KR" dirty="0"/>
              <a:t>+ </a:t>
            </a:r>
            <a:r>
              <a:rPr lang="ko-KR" altLang="en-US" dirty="0"/>
              <a:t>아픔</a:t>
            </a:r>
          </a:p>
        </p:txBody>
      </p:sp>
      <p:pic>
        <p:nvPicPr>
          <p:cNvPr id="6146" name="Picture 2" descr="LOL(롤) 시즌8 리신 룬에 대해 알아보자! : 네이버 블로그">
            <a:extLst>
              <a:ext uri="{FF2B5EF4-FFF2-40B4-BE49-F238E27FC236}">
                <a16:creationId xmlns:a16="http://schemas.microsoft.com/office/drawing/2014/main" id="{A01EF2B0-0AE5-4128-A68B-AFA1E60A6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873" y="2673889"/>
            <a:ext cx="4480949" cy="265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919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11259E9-5FF2-4A92-99FA-D661096A0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그래서 뭘 </a:t>
            </a:r>
            <a:r>
              <a:rPr lang="ko-KR" altLang="en-US" dirty="0" err="1"/>
              <a:t>할거냐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895E9D9-402E-4EC8-9316-E5C6092A0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074" name="Picture 2" descr="안경 - 위키백과, 우리 모두의 백과사전">
            <a:extLst>
              <a:ext uri="{FF2B5EF4-FFF2-40B4-BE49-F238E27FC236}">
                <a16:creationId xmlns:a16="http://schemas.microsoft.com/office/drawing/2014/main" id="{76D098CB-7A45-4C2C-BE74-157EC3C32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869" y="2042922"/>
            <a:ext cx="6696687" cy="375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52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ACFDF2-29FF-4000-A7E8-0DB88658B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3~5</a:t>
            </a:r>
            <a:r>
              <a:rPr lang="ko-KR" altLang="en-US" dirty="0"/>
              <a:t>일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03F76F9-E581-4F84-9AA4-99D7FEAA1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이때부터 눈이 떠지고 시력이 서서히 돌아옴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통증은 </a:t>
            </a:r>
            <a:r>
              <a:rPr lang="en-US" altLang="ko-KR" dirty="0"/>
              <a:t>3</a:t>
            </a:r>
            <a:r>
              <a:rPr lang="ko-KR" altLang="en-US" dirty="0"/>
              <a:t>일째에 줄다가 없어짐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AutoShape 2" descr="경류 성혼4">
            <a:extLst>
              <a:ext uri="{FF2B5EF4-FFF2-40B4-BE49-F238E27FC236}">
                <a16:creationId xmlns:a16="http://schemas.microsoft.com/office/drawing/2014/main" id="{5E0998EA-BBCC-4BCC-B0FF-7CEE7A85C0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파일:경류_성혼4.png">
            <a:extLst>
              <a:ext uri="{FF2B5EF4-FFF2-40B4-BE49-F238E27FC236}">
                <a16:creationId xmlns:a16="http://schemas.microsoft.com/office/drawing/2014/main" id="{4A93CD54-5609-49CC-9492-9B308EFDF7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0991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2CBA71-4B18-4A70-985A-685DAE895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ko-KR" altLang="en-US" dirty="0"/>
              <a:t>일</a:t>
            </a:r>
            <a:r>
              <a:rPr lang="en-US" altLang="ko-KR" dirty="0"/>
              <a:t>+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884CBF3-DDE0-4A35-9809-73D11EF13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이때부터 보호 렌즈를 빼고 살게 됨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수시로 안약을 넣어야 하는 것 빼면 평소와 동일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다만 자외선이나 </a:t>
            </a:r>
            <a:r>
              <a:rPr lang="ko-KR" altLang="en-US" dirty="0" err="1"/>
              <a:t>블루라이트</a:t>
            </a:r>
            <a:r>
              <a:rPr lang="ko-KR" altLang="en-US" dirty="0"/>
              <a:t> 때문에 여전히 안경을 낌</a:t>
            </a:r>
          </a:p>
        </p:txBody>
      </p:sp>
    </p:spTree>
    <p:extLst>
      <p:ext uri="{BB962C8B-B14F-4D97-AF65-F5344CB8AC3E}">
        <p14:creationId xmlns:p14="http://schemas.microsoft.com/office/powerpoint/2010/main" val="1461024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60FEA4-9523-4D17-ABBF-815228F02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장단점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2ED2588-19EE-4CB6-B71B-62FDE00A6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장점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씻을 때나 잘 때 등 안경을 벗을 때 체감이 확 됨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안경에 김 서림</a:t>
            </a:r>
            <a:r>
              <a:rPr lang="en-US" altLang="ko-KR" dirty="0"/>
              <a:t>, </a:t>
            </a:r>
            <a:r>
              <a:rPr lang="ko-KR" altLang="en-US" dirty="0"/>
              <a:t>안경에 먼지 묻음</a:t>
            </a:r>
            <a:r>
              <a:rPr lang="en-US" altLang="ko-KR" dirty="0"/>
              <a:t>, </a:t>
            </a:r>
            <a:r>
              <a:rPr lang="ko-KR" altLang="en-US" dirty="0"/>
              <a:t>안경이 </a:t>
            </a:r>
            <a:r>
              <a:rPr lang="ko-KR" altLang="en-US" dirty="0" err="1"/>
              <a:t>어딨는지</a:t>
            </a:r>
            <a:r>
              <a:rPr lang="ko-KR" altLang="en-US" dirty="0"/>
              <a:t> 기억 </a:t>
            </a:r>
            <a:r>
              <a:rPr lang="ko-KR" altLang="en-US" dirty="0" err="1"/>
              <a:t>안남</a:t>
            </a:r>
            <a:r>
              <a:rPr lang="en-US" altLang="ko-KR" dirty="0"/>
              <a:t>, </a:t>
            </a:r>
            <a:r>
              <a:rPr lang="ko-KR" altLang="en-US" dirty="0"/>
              <a:t>쓰다 보면 불편할 때가 있음 등등 해결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/>
              <a:t>스킬샷이</a:t>
            </a:r>
            <a:r>
              <a:rPr lang="ko-KR" altLang="en-US" dirty="0"/>
              <a:t> 빗나갈 때</a:t>
            </a:r>
            <a:r>
              <a:rPr lang="en-US" altLang="ko-KR" dirty="0"/>
              <a:t>, </a:t>
            </a:r>
            <a:r>
              <a:rPr lang="ko-KR" altLang="en-US" dirty="0" err="1"/>
              <a:t>벽플을</a:t>
            </a:r>
            <a:r>
              <a:rPr lang="ko-KR" altLang="en-US" dirty="0"/>
              <a:t> 썼을 때 좋은 변명거리가 됨</a:t>
            </a:r>
            <a:r>
              <a:rPr lang="en-US" altLang="ko-KR" dirty="0"/>
              <a:t>(?)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0098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9AC2D-8BDB-4A70-976E-4D39F8C36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장단점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84A1D0D-44B9-4703-B1C1-A642E73F2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단점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빛에 </a:t>
            </a:r>
            <a:r>
              <a:rPr lang="ko-KR" altLang="en-US" dirty="0" err="1"/>
              <a:t>약해짐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눈이 건조하고 아프다는 게 체감이 됨</a:t>
            </a:r>
          </a:p>
        </p:txBody>
      </p:sp>
      <p:pic>
        <p:nvPicPr>
          <p:cNvPr id="9218" name="Picture 2" descr="인사이드컷] 빛 번짐 극복방법 없을까?">
            <a:extLst>
              <a:ext uri="{FF2B5EF4-FFF2-40B4-BE49-F238E27FC236}">
                <a16:creationId xmlns:a16="http://schemas.microsoft.com/office/drawing/2014/main" id="{AA4B8083-99EA-4ECA-BFF0-8D1F9F1F9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020" y="2282505"/>
            <a:ext cx="3882353" cy="274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90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19247A-8327-4294-8A23-EDBFA23B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계기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94797E0-D971-45ED-BB5A-4261AAD6B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6044"/>
            <a:ext cx="10515600" cy="4351338"/>
          </a:xfrm>
        </p:spPr>
        <p:txBody>
          <a:bodyPr/>
          <a:lstStyle/>
          <a:p>
            <a:r>
              <a:rPr lang="ko-KR" altLang="en-US" dirty="0"/>
              <a:t>공군 준비하느라 휴학해서 </a:t>
            </a:r>
            <a:r>
              <a:rPr lang="ko-KR" altLang="en-US" dirty="0" err="1"/>
              <a:t>잉여로움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평소 안경 쓸 때 불편한 점이 많았음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렌즈는 더 불편하고 귀찮음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+ </a:t>
            </a:r>
            <a:r>
              <a:rPr lang="ko-KR" altLang="en-US" dirty="0"/>
              <a:t>군대 가서도 편하게 지내고 싶었음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559559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75CFBF-75C7-4B59-A496-1139FED52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배경지식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2DC78BE-54C6-4606-8BEA-97082492A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눈의 구조</a:t>
            </a:r>
          </a:p>
        </p:txBody>
      </p:sp>
      <p:pic>
        <p:nvPicPr>
          <p:cNvPr id="2050" name="Picture 2" descr="눈의 구조와 기능 - 눈 장애 - MSD 매뉴얼 - 일반인용">
            <a:extLst>
              <a:ext uri="{FF2B5EF4-FFF2-40B4-BE49-F238E27FC236}">
                <a16:creationId xmlns:a16="http://schemas.microsoft.com/office/drawing/2014/main" id="{B7ABD331-4E7A-4B31-9427-9A960873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16" y="2669790"/>
            <a:ext cx="4655540" cy="350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id="{5330AE2D-6561-44F3-AEC2-119FE990968A}"/>
              </a:ext>
            </a:extLst>
          </p:cNvPr>
          <p:cNvSpPr/>
          <p:nvPr/>
        </p:nvSpPr>
        <p:spPr>
          <a:xfrm>
            <a:off x="3783436" y="4362274"/>
            <a:ext cx="553672" cy="4110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2050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D246C5-474D-419E-A67F-E86C49192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배경지식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65ABFB3-47B0-43A0-8B1C-5C0D99A7D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정상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BB06F81-7C2B-406A-A26C-4168B3D7F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920" y="2932563"/>
            <a:ext cx="3259779" cy="17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95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C316FF-5355-488B-8428-18E374535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배경지식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EF11E6F-2A0E-416D-A6AE-DAAB5BE4A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근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97F3DB9-BB39-45A2-84B3-E8F530C77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161" y="2767973"/>
            <a:ext cx="2932389" cy="1867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474E9-B98D-43C3-B1E4-D66D82B9EBE9}"/>
              </a:ext>
            </a:extLst>
          </p:cNvPr>
          <p:cNvSpPr txBox="1"/>
          <p:nvPr/>
        </p:nvSpPr>
        <p:spPr>
          <a:xfrm>
            <a:off x="3556934" y="4936415"/>
            <a:ext cx="534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수정체가 두껍거나 수정체와 망막 사이 거리가 김</a:t>
            </a:r>
          </a:p>
        </p:txBody>
      </p:sp>
    </p:spTree>
    <p:extLst>
      <p:ext uri="{BB962C8B-B14F-4D97-AF65-F5344CB8AC3E}">
        <p14:creationId xmlns:p14="http://schemas.microsoft.com/office/powerpoint/2010/main" val="1795521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89A3D1-903E-4761-AF7C-33D505A02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배경지식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7366257-E65F-4FD5-BEAA-0AA667C4C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원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FDE9EE1-58A8-46AF-AF23-D89D788FA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15" y="2944361"/>
            <a:ext cx="2956054" cy="1870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E55B78-19FF-442E-B9C6-D7916851E5C7}"/>
              </a:ext>
            </a:extLst>
          </p:cNvPr>
          <p:cNvSpPr txBox="1"/>
          <p:nvPr/>
        </p:nvSpPr>
        <p:spPr>
          <a:xfrm>
            <a:off x="3129095" y="5126790"/>
            <a:ext cx="552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/>
              <a:t>수정체가 얇거나 망막과 수정체 사이 거리가 짧음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5469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27B13A-F2D3-4617-8CE3-09BB8B40A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배경지식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D5639AA-4801-48D9-8EFB-FC104455C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5F177C8-BBEE-4EC5-8803-DAA86ED01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001" y="3021696"/>
            <a:ext cx="2752686" cy="1525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FAC431-16AF-4EF5-8E5A-180197479146}"/>
              </a:ext>
            </a:extLst>
          </p:cNvPr>
          <p:cNvSpPr txBox="1"/>
          <p:nvPr/>
        </p:nvSpPr>
        <p:spPr>
          <a:xfrm>
            <a:off x="4597169" y="5037082"/>
            <a:ext cx="2642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초점이 이상하게 맺힘</a:t>
            </a:r>
          </a:p>
        </p:txBody>
      </p:sp>
    </p:spTree>
    <p:extLst>
      <p:ext uri="{BB962C8B-B14F-4D97-AF65-F5344CB8AC3E}">
        <p14:creationId xmlns:p14="http://schemas.microsoft.com/office/powerpoint/2010/main" val="337547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CB8FC3C-DB50-44E9-A68F-9D530F61C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배경지식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DC85F3C-F056-441D-B593-BDB56C735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안경이나 렌즈로 교정하기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17EFC19-4949-4C39-B9E0-65EFD96D4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82" y="2371419"/>
            <a:ext cx="4080415" cy="136955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76B0BB2-1529-4300-B335-AA26C5474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15" y="4490207"/>
            <a:ext cx="4083082" cy="13065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2019DC-94AA-4B39-8484-7CCC0BED512E}"/>
              </a:ext>
            </a:extLst>
          </p:cNvPr>
          <p:cNvSpPr txBox="1"/>
          <p:nvPr/>
        </p:nvSpPr>
        <p:spPr>
          <a:xfrm>
            <a:off x="6096000" y="2801923"/>
            <a:ext cx="321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근시</a:t>
            </a:r>
            <a:r>
              <a:rPr lang="en-US" altLang="ko-KR" dirty="0"/>
              <a:t>: </a:t>
            </a:r>
            <a:r>
              <a:rPr lang="ko-KR" altLang="en-US" dirty="0"/>
              <a:t>오목렌즈로 상을 뒤로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75E9E7-7E78-4EC6-9B66-3BA4CE61CF95}"/>
              </a:ext>
            </a:extLst>
          </p:cNvPr>
          <p:cNvSpPr txBox="1"/>
          <p:nvPr/>
        </p:nvSpPr>
        <p:spPr>
          <a:xfrm>
            <a:off x="6095999" y="4958834"/>
            <a:ext cx="3484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원시</a:t>
            </a:r>
            <a:r>
              <a:rPr lang="en-US" altLang="ko-KR" dirty="0"/>
              <a:t>: </a:t>
            </a:r>
            <a:r>
              <a:rPr lang="ko-KR" altLang="en-US" dirty="0"/>
              <a:t>볼록렌즈로 상을 앞으로</a:t>
            </a:r>
          </a:p>
        </p:txBody>
      </p:sp>
    </p:spTree>
    <p:extLst>
      <p:ext uri="{BB962C8B-B14F-4D97-AF65-F5344CB8AC3E}">
        <p14:creationId xmlns:p14="http://schemas.microsoft.com/office/powerpoint/2010/main" val="2519881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288</Words>
  <Application>Microsoft Office PowerPoint</Application>
  <PresentationFormat>와이드스크린</PresentationFormat>
  <Paragraphs>90</Paragraphs>
  <Slides>23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6" baseType="lpstr">
      <vt:lpstr>맑은 고딕</vt:lpstr>
      <vt:lpstr>Arial</vt:lpstr>
      <vt:lpstr>Office 테마</vt:lpstr>
      <vt:lpstr>옴니버스 세미나</vt:lpstr>
      <vt:lpstr>그래서 뭘 할거냐</vt:lpstr>
      <vt:lpstr>계기</vt:lpstr>
      <vt:lpstr>배경지식</vt:lpstr>
      <vt:lpstr>배경지식</vt:lpstr>
      <vt:lpstr>배경지식</vt:lpstr>
      <vt:lpstr>배경지식</vt:lpstr>
      <vt:lpstr>배경지식</vt:lpstr>
      <vt:lpstr>배경지식</vt:lpstr>
      <vt:lpstr>배경지식</vt:lpstr>
      <vt:lpstr>배경지식</vt:lpstr>
      <vt:lpstr>배경지식</vt:lpstr>
      <vt:lpstr>배경지식</vt:lpstr>
      <vt:lpstr>배경지식</vt:lpstr>
      <vt:lpstr>수술 전</vt:lpstr>
      <vt:lpstr>수술 전</vt:lpstr>
      <vt:lpstr>수술 당일날</vt:lpstr>
      <vt:lpstr>수술 당일날 (1일)</vt:lpstr>
      <vt:lpstr>다음날 (2일)</vt:lpstr>
      <vt:lpstr>3~5일</vt:lpstr>
      <vt:lpstr>5일+</vt:lpstr>
      <vt:lpstr>장단점?</vt:lpstr>
      <vt:lpstr>장단점?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옴니버스 세미나</dc:title>
  <dc:creator>kunho</dc:creator>
  <cp:lastModifiedBy>kunho</cp:lastModifiedBy>
  <cp:revision>71</cp:revision>
  <dcterms:created xsi:type="dcterms:W3CDTF">2024-03-26T13:31:45Z</dcterms:created>
  <dcterms:modified xsi:type="dcterms:W3CDTF">2024-04-02T12:33:26Z</dcterms:modified>
</cp:coreProperties>
</file>