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9" r:id="rId4"/>
    <p:sldId id="260" r:id="rId5"/>
    <p:sldId id="261" r:id="rId6"/>
    <p:sldId id="258" r:id="rId7"/>
    <p:sldId id="262" r:id="rId8"/>
    <p:sldId id="263" r:id="rId9"/>
    <p:sldId id="269" r:id="rId10"/>
    <p:sldId id="264" r:id="rId11"/>
    <p:sldId id="265" r:id="rId12"/>
    <p:sldId id="266" r:id="rId13"/>
    <p:sldId id="267" r:id="rId14"/>
    <p:sldId id="268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FF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8F36D2-649E-4C05-8CBB-BBB4323964F1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628F4B-8CC5-4296-A747-773234117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209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D056C-DC04-4AA9-95C9-D5D3560678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144" y="4580312"/>
            <a:ext cx="11971712" cy="1043247"/>
          </a:xfrm>
        </p:spPr>
        <p:txBody>
          <a:bodyPr anchor="b"/>
          <a:lstStyle>
            <a:lvl1pPr algn="l">
              <a:defRPr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276C8A-E7B5-4AE4-A3E3-2C1589A79B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144" y="5705158"/>
            <a:ext cx="11971712" cy="1043247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69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B1BFB-812F-49DC-8086-7211DA9B9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51C20A-C9E9-42A8-9F84-4D4C8D2292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6908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A4E767-7260-4FAC-8EE3-62991B6B35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CB7C00-9F9F-4704-8F4E-F0A209D58B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7779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2B7F2-E885-460F-95F0-740FC67AC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BB45B-F944-4C3F-9E50-D98B33FF0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144" y="1221970"/>
            <a:ext cx="11971712" cy="54995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7010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1ABC7-0739-46F7-9507-B8DDFAA0D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9C6A64-B082-4584-8700-BFBAE4E8B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3722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CEB44-DDF7-458D-960F-0C6BB4C5E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BE8BB-BD93-44ED-9FD1-07EDAB936B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0144" y="1284634"/>
            <a:ext cx="5909656" cy="543684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BEBCD8-3748-407F-BD18-B95DB1F95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84634"/>
            <a:ext cx="5909656" cy="543684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0141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C4E4B4-1464-43D9-AB3C-90A87F3E5A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144" y="1269395"/>
            <a:ext cx="5887431" cy="51784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6C9A1A-983A-4441-8929-86AD1DDD89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0144" y="1967664"/>
            <a:ext cx="5887431" cy="475381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C8E47F-7F73-43FB-933C-D91F559767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69395"/>
            <a:ext cx="5909656" cy="51784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DEC98E-93F0-4FCF-ADCA-5EBDD8AE89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967664"/>
            <a:ext cx="5887430" cy="475381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C09B39A-1CEA-4D20-9522-A752D0539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44" y="136526"/>
            <a:ext cx="11971712" cy="95244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2322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36525-D0D8-42C1-BF7F-DA29C7DDB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0805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5528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48A9F-66AF-4D47-ADD1-DF0D96129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E6D2D-BA82-4C99-9433-AB498CEFD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B59604-64E3-491A-AD88-9FBC6A5F46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5257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53184-872D-4E58-A789-02B6854CD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AEAB77-25DF-457B-BDAC-9D7F39F021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D68EDA-BB0F-4EAB-90CC-AD14E9978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3485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5AA808-96BD-43FF-8843-A6BB971DE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44" y="136526"/>
            <a:ext cx="11971712" cy="9524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BC64B1-429D-4A1F-99C3-2F7273E12B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144" y="1221970"/>
            <a:ext cx="11971712" cy="5499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4125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31C29BF-8E8C-4EE9-8209-9CC27652E4E6}"/>
              </a:ext>
            </a:extLst>
          </p:cNvPr>
          <p:cNvGrpSpPr/>
          <p:nvPr/>
        </p:nvGrpSpPr>
        <p:grpSpPr>
          <a:xfrm>
            <a:off x="-1693636" y="0"/>
            <a:ext cx="16339562" cy="5623559"/>
            <a:chOff x="-4349750" y="0"/>
            <a:chExt cx="19926300" cy="6858000"/>
          </a:xfrm>
        </p:grpSpPr>
        <p:pic>
          <p:nvPicPr>
            <p:cNvPr id="1028" name="Picture 4" descr="An update on our GDC 2020 plans - Unity Technologies Blog">
              <a:extLst>
                <a:ext uri="{FF2B5EF4-FFF2-40B4-BE49-F238E27FC236}">
                  <a16:creationId xmlns:a16="http://schemas.microsoft.com/office/drawing/2014/main" id="{8114004B-E18A-4B57-A156-C393B21A03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 bwMode="auto">
            <a:xfrm>
              <a:off x="3384550" y="0"/>
              <a:ext cx="12192000" cy="6858000"/>
            </a:xfrm>
            <a:prstGeom prst="parallelogram">
              <a:avLst>
                <a:gd name="adj" fmla="val 64815"/>
              </a:avLst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2.83 LTS — blender.org">
              <a:extLst>
                <a:ext uri="{FF2B5EF4-FFF2-40B4-BE49-F238E27FC236}">
                  <a16:creationId xmlns:a16="http://schemas.microsoft.com/office/drawing/2014/main" id="{EBFA6021-7280-4583-A3E1-FBD030FE72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349750" y="0"/>
              <a:ext cx="12192000" cy="6858000"/>
            </a:xfrm>
            <a:prstGeom prst="parallelogram">
              <a:avLst>
                <a:gd name="adj" fmla="val 64953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E5E1416-D911-49E4-A66F-F0AC7977C4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144" y="5705158"/>
            <a:ext cx="11971712" cy="1043247"/>
          </a:xfrm>
        </p:spPr>
        <p:txBody>
          <a:bodyPr/>
          <a:lstStyle/>
          <a:p>
            <a:r>
              <a:rPr lang="en-US" dirty="0"/>
              <a:t>3D Game Art 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CB1A73-82EA-42E8-AA53-9304050182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144" y="6226781"/>
            <a:ext cx="11971712" cy="449205"/>
          </a:xfrm>
        </p:spPr>
        <p:txBody>
          <a:bodyPr>
            <a:normAutofit lnSpcReduction="10000"/>
          </a:bodyPr>
          <a:lstStyle/>
          <a:p>
            <a:pPr algn="r"/>
            <a:r>
              <a:rPr lang="en-US" dirty="0"/>
              <a:t>#</a:t>
            </a:r>
            <a:r>
              <a:rPr lang="en-US" dirty="0" err="1"/>
              <a:t>project_vr_something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228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DA292-25EC-42CA-9D15-AADDF6BA0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Game Art Pipeline – Retopology</a:t>
            </a:r>
          </a:p>
        </p:txBody>
      </p:sp>
      <p:pic>
        <p:nvPicPr>
          <p:cNvPr id="9218" name="Picture 2" descr="3D Topology -Retopology in Maya – Aneta V">
            <a:extLst>
              <a:ext uri="{FF2B5EF4-FFF2-40B4-BE49-F238E27FC236}">
                <a16:creationId xmlns:a16="http://schemas.microsoft.com/office/drawing/2014/main" id="{EAF311D1-8DF5-4194-8E1F-4FCC0DF77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63" b="10959"/>
          <a:stretch/>
        </p:blipFill>
        <p:spPr bwMode="auto">
          <a:xfrm>
            <a:off x="732389" y="1088968"/>
            <a:ext cx="2334290" cy="234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ow CGI Characters Are Made (Part 1)">
            <a:extLst>
              <a:ext uri="{FF2B5EF4-FFF2-40B4-BE49-F238E27FC236}">
                <a16:creationId xmlns:a16="http://schemas.microsoft.com/office/drawing/2014/main" id="{48A733B1-C345-4DD9-89D7-16C9C7AE87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898" y="1593410"/>
            <a:ext cx="7716291" cy="434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3D Topology -Retopology in Maya – Aneta V">
            <a:extLst>
              <a:ext uri="{FF2B5EF4-FFF2-40B4-BE49-F238E27FC236}">
                <a16:creationId xmlns:a16="http://schemas.microsoft.com/office/drawing/2014/main" id="{EC8BD0FA-38DA-4F08-B812-A9639E7392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-37" b="10959"/>
          <a:stretch/>
        </p:blipFill>
        <p:spPr bwMode="auto">
          <a:xfrm>
            <a:off x="732389" y="4212413"/>
            <a:ext cx="2334290" cy="234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463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232F3-02B8-4571-BBE9-D100229EA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Game Art Pipeline – UV Mapping</a:t>
            </a:r>
          </a:p>
        </p:txBody>
      </p:sp>
      <p:pic>
        <p:nvPicPr>
          <p:cNvPr id="10242" name="Picture 2" descr="Production Pipeline: UV Mapping, Texturing and Shaders, Rigging and  Animation! – Into the Rabbit Hole…">
            <a:extLst>
              <a:ext uri="{FF2B5EF4-FFF2-40B4-BE49-F238E27FC236}">
                <a16:creationId xmlns:a16="http://schemas.microsoft.com/office/drawing/2014/main" id="{CE10E564-F616-4D85-852E-A6E9FB74B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42" y="1253245"/>
            <a:ext cx="523875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UV Mapping">
            <a:extLst>
              <a:ext uri="{FF2B5EF4-FFF2-40B4-BE49-F238E27FC236}">
                <a16:creationId xmlns:a16="http://schemas.microsoft.com/office/drawing/2014/main" id="{631E134F-E0B8-44A6-95EB-3BC0B2B5E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122" y="1385180"/>
            <a:ext cx="3270111" cy="204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1BFC1B-E53F-449C-A038-E88CE90E27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" t="8480" r="-197" b="9648"/>
          <a:stretch/>
        </p:blipFill>
        <p:spPr>
          <a:xfrm flipH="1">
            <a:off x="6355533" y="4003404"/>
            <a:ext cx="5465180" cy="239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8929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3C1A9-87FB-413B-8282-BDA5C0A98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Game Art Pipeline – Texturing</a:t>
            </a:r>
          </a:p>
        </p:txBody>
      </p:sp>
      <p:pic>
        <p:nvPicPr>
          <p:cNvPr id="11266" name="Picture 2" descr="How does normal baking work? - Blender Stack Exchange">
            <a:extLst>
              <a:ext uri="{FF2B5EF4-FFF2-40B4-BE49-F238E27FC236}">
                <a16:creationId xmlns:a16="http://schemas.microsoft.com/office/drawing/2014/main" id="{40F59AA2-29D2-4D8B-B272-DE31AB5C4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671" y="3629167"/>
            <a:ext cx="5726273" cy="3228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reating Realistic Skin in Toolbag with Saurabh Jethani | Marmoset">
            <a:extLst>
              <a:ext uri="{FF2B5EF4-FFF2-40B4-BE49-F238E27FC236}">
                <a16:creationId xmlns:a16="http://schemas.microsoft.com/office/drawing/2014/main" id="{846EB1DE-5644-4DAC-9F6F-6F1FFCB89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56" y="1202768"/>
            <a:ext cx="6231172" cy="350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71775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26EF5-AA3A-4F34-8FFB-B03ADD8AC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Game Art Pipeline – Rigging &amp; Skinning</a:t>
            </a:r>
          </a:p>
        </p:txBody>
      </p:sp>
      <p:pic>
        <p:nvPicPr>
          <p:cNvPr id="12290" name="Picture 2" descr="Rigging – 3D Animation and Art">
            <a:extLst>
              <a:ext uri="{FF2B5EF4-FFF2-40B4-BE49-F238E27FC236}">
                <a16:creationId xmlns:a16="http://schemas.microsoft.com/office/drawing/2014/main" id="{3B048E73-566E-4EAC-B44C-D7762B441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81" y="1272408"/>
            <a:ext cx="5919819" cy="374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Simple methods to smooth out weight paints? - Blender Stack Exchange">
            <a:extLst>
              <a:ext uri="{FF2B5EF4-FFF2-40B4-BE49-F238E27FC236}">
                <a16:creationId xmlns:a16="http://schemas.microsoft.com/office/drawing/2014/main" id="{EC82430C-C577-4EB4-B58B-45FD243EF7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161" y="3572046"/>
            <a:ext cx="6569839" cy="314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T-Pose | Know Your Meme">
            <a:extLst>
              <a:ext uri="{FF2B5EF4-FFF2-40B4-BE49-F238E27FC236}">
                <a16:creationId xmlns:a16="http://schemas.microsoft.com/office/drawing/2014/main" id="{795384B9-6473-4729-87C4-514712D1DC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5" t="4489" r="21584" b="5742"/>
          <a:stretch/>
        </p:blipFill>
        <p:spPr bwMode="auto">
          <a:xfrm>
            <a:off x="6869764" y="1330743"/>
            <a:ext cx="2355717" cy="2072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4295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2DE87-DD77-496A-BA11-895CD4363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Game Art Pipeline – Animation</a:t>
            </a:r>
          </a:p>
        </p:txBody>
      </p:sp>
      <p:pic>
        <p:nvPicPr>
          <p:cNvPr id="13314" name="Picture 2" descr="Tangent Space Optimization of Controls for Character Animation | Disney  Research Studios">
            <a:extLst>
              <a:ext uri="{FF2B5EF4-FFF2-40B4-BE49-F238E27FC236}">
                <a16:creationId xmlns:a16="http://schemas.microsoft.com/office/drawing/2014/main" id="{6502A340-C8BA-4EEE-B8B9-4087CDCB2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35" y="1353636"/>
            <a:ext cx="5503848" cy="310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Asset Pipeline: Animating 3D Characters for AR/VR | by Robin Har | VR &amp; AR  App Development Blog — Viro Media">
            <a:extLst>
              <a:ext uri="{FF2B5EF4-FFF2-40B4-BE49-F238E27FC236}">
                <a16:creationId xmlns:a16="http://schemas.microsoft.com/office/drawing/2014/main" id="{3363A7E1-414B-445F-9FD6-12FF625273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417" y="3429000"/>
            <a:ext cx="5715000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935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36ECB-32C2-4651-B20A-D6554E4E5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Challenges – Modeling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65F7FD-112B-46A3-8DC1-9336C2CB2BD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Good topology vs Bad topology</a:t>
            </a:r>
          </a:p>
          <a:p>
            <a:pPr lvl="1"/>
            <a:r>
              <a:rPr lang="en-US" dirty="0"/>
              <a:t>Watertight</a:t>
            </a:r>
          </a:p>
          <a:p>
            <a:pPr lvl="1"/>
            <a:r>
              <a:rPr lang="en-US" dirty="0"/>
              <a:t>Edge flow</a:t>
            </a:r>
          </a:p>
          <a:p>
            <a:pPr lvl="1"/>
            <a:r>
              <a:rPr lang="en-US" dirty="0"/>
              <a:t>Extra edges near joints</a:t>
            </a:r>
          </a:p>
          <a:p>
            <a:pPr lvl="1"/>
            <a:r>
              <a:rPr lang="en-US" dirty="0"/>
              <a:t>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6F36FC-87AE-4A70-96E0-0659D2FA5F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284634"/>
            <a:ext cx="5909656" cy="5436840"/>
          </a:xfrm>
        </p:spPr>
        <p:txBody>
          <a:bodyPr/>
          <a:lstStyle/>
          <a:p>
            <a:r>
              <a:rPr lang="en-US" dirty="0"/>
              <a:t>Polygon count</a:t>
            </a:r>
          </a:p>
        </p:txBody>
      </p:sp>
      <p:pic>
        <p:nvPicPr>
          <p:cNvPr id="2050" name="Picture 2" descr="Why Do We Need Topology in 3D Modeling">
            <a:extLst>
              <a:ext uri="{FF2B5EF4-FFF2-40B4-BE49-F238E27FC236}">
                <a16:creationId xmlns:a16="http://schemas.microsoft.com/office/drawing/2014/main" id="{1EC408D3-C7CF-4C85-892A-40B09DA81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491" y="3903240"/>
            <a:ext cx="4042962" cy="225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olygon Modeling Practical Basics — Ebal Studios">
            <a:extLst>
              <a:ext uri="{FF2B5EF4-FFF2-40B4-BE49-F238E27FC236}">
                <a16:creationId xmlns:a16="http://schemas.microsoft.com/office/drawing/2014/main" id="{7BF02FFB-309B-426D-A661-0C0186239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433" y="2399652"/>
            <a:ext cx="5530790" cy="225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61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53CA7-B2E6-4EDC-BF2F-178D4B169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Challenges – UV Mapping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0A3D0-78DA-4441-A105-DF8747AB069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Minimize seams/distortion/overlap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AB98F-19E2-4662-9EBA-D0D9AE8646A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Efficient layout</a:t>
            </a:r>
          </a:p>
        </p:txBody>
      </p:sp>
      <p:pic>
        <p:nvPicPr>
          <p:cNvPr id="3076" name="Picture 4" descr="Identify UV distortion | Maya 2016 | Autodesk Knowledge Network">
            <a:extLst>
              <a:ext uri="{FF2B5EF4-FFF2-40B4-BE49-F238E27FC236}">
                <a16:creationId xmlns:a16="http://schemas.microsoft.com/office/drawing/2014/main" id="{E100177F-582C-4F74-86BB-380DDE63B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77" y="2348830"/>
            <a:ext cx="5252390" cy="216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3D5671-0FFB-44DD-A3FC-E913689A11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" t="8480" r="55452" b="9648"/>
          <a:stretch/>
        </p:blipFill>
        <p:spPr>
          <a:xfrm flipH="1">
            <a:off x="8216393" y="4374877"/>
            <a:ext cx="2320505" cy="2289666"/>
          </a:xfrm>
          <a:prstGeom prst="rect">
            <a:avLst/>
          </a:prstGeom>
        </p:spPr>
      </p:pic>
      <p:pic>
        <p:nvPicPr>
          <p:cNvPr id="3078" name="Picture 6" descr="VFX Cheatsheet 3D Modeling Quality Checklist | Dante Rinaldi Design">
            <a:extLst>
              <a:ext uri="{FF2B5EF4-FFF2-40B4-BE49-F238E27FC236}">
                <a16:creationId xmlns:a16="http://schemas.microsoft.com/office/drawing/2014/main" id="{1DB873BD-A8D9-4624-B632-CD27B6FAFE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99"/>
          <a:stretch/>
        </p:blipFill>
        <p:spPr bwMode="auto">
          <a:xfrm>
            <a:off x="7270630" y="1957541"/>
            <a:ext cx="4582064" cy="222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94176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8E1DA-6C30-49EF-AB25-37D27A6AB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Challenges – Texturing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49D947-2D65-4F45-AA7C-0570D7E695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Material parameterization</a:t>
            </a:r>
          </a:p>
          <a:p>
            <a:pPr lvl="1"/>
            <a:r>
              <a:rPr lang="en-US" dirty="0"/>
              <a:t>Physically-based rendering</a:t>
            </a:r>
          </a:p>
          <a:p>
            <a:pPr lvl="1"/>
            <a:r>
              <a:rPr lang="en-US" dirty="0"/>
              <a:t>Non-photorealistic rendering</a:t>
            </a:r>
          </a:p>
        </p:txBody>
      </p:sp>
      <p:pic>
        <p:nvPicPr>
          <p:cNvPr id="4098" name="Picture 2" descr="Physically Based Rendering in Filament">
            <a:extLst>
              <a:ext uri="{FF2B5EF4-FFF2-40B4-BE49-F238E27FC236}">
                <a16:creationId xmlns:a16="http://schemas.microsoft.com/office/drawing/2014/main" id="{5DB677B0-BC68-4275-A4A0-186537578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316" y="1180672"/>
            <a:ext cx="4732315" cy="268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Non-photorealistic rendering - Wikipedia">
            <a:extLst>
              <a:ext uri="{FF2B5EF4-FFF2-40B4-BE49-F238E27FC236}">
                <a16:creationId xmlns:a16="http://schemas.microsoft.com/office/drawing/2014/main" id="{16D0BA82-5A34-4B28-9562-60637FA4F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02" y="3150476"/>
            <a:ext cx="4823727" cy="321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Komikaze family got bigger! (Link in Comments) : blender">
            <a:extLst>
              <a:ext uri="{FF2B5EF4-FFF2-40B4-BE49-F238E27FC236}">
                <a16:creationId xmlns:a16="http://schemas.microsoft.com/office/drawing/2014/main" id="{2BBD6F45-1797-4FE7-B150-23260EF8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137" y="3994099"/>
            <a:ext cx="2768672" cy="276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99992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204C-81EB-4FF3-8407-FA7D2697D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Challenges – Rigging &amp; Skinning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3C9E6B-015A-464E-9337-D13324D1374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Expressive vs Complicated</a:t>
            </a:r>
          </a:p>
          <a:p>
            <a:pPr lvl="1"/>
            <a:r>
              <a:rPr lang="en-US" dirty="0"/>
              <a:t>General-case rig / special-case rig</a:t>
            </a:r>
          </a:p>
          <a:p>
            <a:pPr lvl="1"/>
            <a:r>
              <a:rPr lang="en-US" dirty="0"/>
              <a:t>Reusable rig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56F4FE-0363-4F13-B5AB-0F659034A2D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Common artifacts</a:t>
            </a:r>
          </a:p>
          <a:p>
            <a:pPr lvl="1"/>
            <a:r>
              <a:rPr lang="en-US" dirty="0"/>
              <a:t>Extreme bending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Bulging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Extreme twisting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Candy-wrapper</a:t>
            </a:r>
          </a:p>
        </p:txBody>
      </p:sp>
      <p:pic>
        <p:nvPicPr>
          <p:cNvPr id="5122" name="Picture 2" descr="vp/ - Pokémon » Thread #39497219">
            <a:extLst>
              <a:ext uri="{FF2B5EF4-FFF2-40B4-BE49-F238E27FC236}">
                <a16:creationId xmlns:a16="http://schemas.microsoft.com/office/drawing/2014/main" id="{02C6ECF1-172B-4DAF-9648-F0586C2FB7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64" y="2883646"/>
            <a:ext cx="4762500" cy="24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ulging artifact">
            <a:extLst>
              <a:ext uri="{FF2B5EF4-FFF2-40B4-BE49-F238E27FC236}">
                <a16:creationId xmlns:a16="http://schemas.microsoft.com/office/drawing/2014/main" id="{1DF68CB2-3126-475D-8786-030C38F6B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711" y="2256735"/>
            <a:ext cx="2773923" cy="164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andy-wrapper artifact">
            <a:extLst>
              <a:ext uri="{FF2B5EF4-FFF2-40B4-BE49-F238E27FC236}">
                <a16:creationId xmlns:a16="http://schemas.microsoft.com/office/drawing/2014/main" id="{D7DE7430-9A4D-431D-A75B-5D64FF8CC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472" y="4545759"/>
            <a:ext cx="396240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021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92D1E-D732-4298-ADC5-F26212DF9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 Development Process</a:t>
            </a:r>
          </a:p>
        </p:txBody>
      </p:sp>
      <p:pic>
        <p:nvPicPr>
          <p:cNvPr id="2054" name="Picture 6" descr="PDF] 3D production pipeline in game development | Semantic Scholar">
            <a:extLst>
              <a:ext uri="{FF2B5EF4-FFF2-40B4-BE49-F238E27FC236}">
                <a16:creationId xmlns:a16="http://schemas.microsoft.com/office/drawing/2014/main" id="{3461B35C-0AC6-40F0-BF0B-75DACA80A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51" y="1298557"/>
            <a:ext cx="6853008" cy="322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Untitled Diagram.png">
            <a:extLst>
              <a:ext uri="{FF2B5EF4-FFF2-40B4-BE49-F238E27FC236}">
                <a16:creationId xmlns:a16="http://schemas.microsoft.com/office/drawing/2014/main" id="{F52A3886-E69F-45AC-A513-FB2A36E36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475" y="136526"/>
            <a:ext cx="4546121" cy="663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Game production cycle | Game Production">
            <a:extLst>
              <a:ext uri="{FF2B5EF4-FFF2-40B4-BE49-F238E27FC236}">
                <a16:creationId xmlns:a16="http://schemas.microsoft.com/office/drawing/2014/main" id="{F43FC134-3D53-4735-97B3-6AE5BB758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857" y="4732430"/>
            <a:ext cx="2388785" cy="182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986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E0670-AB3E-4960-AFD0-3B8B67D2E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3D Graphics Work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365598-8CB6-42A7-8F2E-CDF00E074B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429"/>
          <a:stretch/>
        </p:blipFill>
        <p:spPr>
          <a:xfrm flipH="1">
            <a:off x="5113790" y="1532456"/>
            <a:ext cx="1903399" cy="22345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C0CE9C-D968-406D-850F-C1BA810B77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" t="8480" r="55452" b="9648"/>
          <a:stretch/>
        </p:blipFill>
        <p:spPr>
          <a:xfrm flipH="1">
            <a:off x="9318767" y="1512745"/>
            <a:ext cx="2284651" cy="2254288"/>
          </a:xfrm>
          <a:prstGeom prst="rect">
            <a:avLst/>
          </a:prstGeom>
        </p:spPr>
      </p:pic>
      <p:pic>
        <p:nvPicPr>
          <p:cNvPr id="4100" name="Picture 4" descr="Unity - Manual: Using Blender and Rigify">
            <a:extLst>
              <a:ext uri="{FF2B5EF4-FFF2-40B4-BE49-F238E27FC236}">
                <a16:creationId xmlns:a16="http://schemas.microsoft.com/office/drawing/2014/main" id="{0E80E085-225B-4C0B-A91A-0FAD6E2A1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60" y="1532456"/>
            <a:ext cx="2284652" cy="223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E2F4E4-E22D-4D70-B29E-6F9E7B4FED34}"/>
              </a:ext>
            </a:extLst>
          </p:cNvPr>
          <p:cNvSpPr txBox="1"/>
          <p:nvPr/>
        </p:nvSpPr>
        <p:spPr>
          <a:xfrm>
            <a:off x="1404428" y="1063147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Rig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9F5842-FF4F-436B-877A-282F7C08923E}"/>
              </a:ext>
            </a:extLst>
          </p:cNvPr>
          <p:cNvSpPr txBox="1"/>
          <p:nvPr/>
        </p:nvSpPr>
        <p:spPr>
          <a:xfrm>
            <a:off x="5721538" y="1063147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Mesh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6C83E2-E40D-445E-873B-349772C513AC}"/>
              </a:ext>
            </a:extLst>
          </p:cNvPr>
          <p:cNvSpPr txBox="1"/>
          <p:nvPr/>
        </p:nvSpPr>
        <p:spPr>
          <a:xfrm>
            <a:off x="9984246" y="1063147"/>
            <a:ext cx="941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Texture</a:t>
            </a:r>
          </a:p>
        </p:txBody>
      </p:sp>
      <p:pic>
        <p:nvPicPr>
          <p:cNvPr id="4102" name="Picture 6" descr="Skinning Mesh Animations">
            <a:extLst>
              <a:ext uri="{FF2B5EF4-FFF2-40B4-BE49-F238E27FC236}">
                <a16:creationId xmlns:a16="http://schemas.microsoft.com/office/drawing/2014/main" id="{C5EA49AA-1A01-4FCD-862C-212A43E5F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785" y="1432479"/>
            <a:ext cx="736136" cy="154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D15E68F-0EC8-46C6-B2FB-1DA384821F99}"/>
              </a:ext>
            </a:extLst>
          </p:cNvPr>
          <p:cNvCxnSpPr/>
          <p:nvPr/>
        </p:nvCxnSpPr>
        <p:spPr>
          <a:xfrm>
            <a:off x="2915728" y="3079630"/>
            <a:ext cx="201858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35816D6-B445-4C23-ABF5-8C257D3FBE41}"/>
              </a:ext>
            </a:extLst>
          </p:cNvPr>
          <p:cNvSpPr txBox="1"/>
          <p:nvPr/>
        </p:nvSpPr>
        <p:spPr>
          <a:xfrm>
            <a:off x="3390255" y="3079630"/>
            <a:ext cx="1069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Skinning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35CAA51-9CEB-4BCD-A6A6-2FF0A2655B75}"/>
              </a:ext>
            </a:extLst>
          </p:cNvPr>
          <p:cNvCxnSpPr/>
          <p:nvPr/>
        </p:nvCxnSpPr>
        <p:spPr>
          <a:xfrm>
            <a:off x="7196670" y="3079630"/>
            <a:ext cx="201858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94C374E-BDB4-4321-BA3A-625B6895FAE2}"/>
              </a:ext>
            </a:extLst>
          </p:cNvPr>
          <p:cNvSpPr txBox="1"/>
          <p:nvPr/>
        </p:nvSpPr>
        <p:spPr>
          <a:xfrm>
            <a:off x="7478839" y="3079630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UV Mapping</a:t>
            </a:r>
          </a:p>
        </p:txBody>
      </p:sp>
      <p:pic>
        <p:nvPicPr>
          <p:cNvPr id="4104" name="Picture 8" descr="UV Mapping">
            <a:extLst>
              <a:ext uri="{FF2B5EF4-FFF2-40B4-BE49-F238E27FC236}">
                <a16:creationId xmlns:a16="http://schemas.microsoft.com/office/drawing/2014/main" id="{AF39CCB8-653B-4AE2-824E-4DD30FB47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427" y="1647790"/>
            <a:ext cx="1903400" cy="118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C6A372B-979F-476D-8DBC-D530C5160768}"/>
              </a:ext>
            </a:extLst>
          </p:cNvPr>
          <p:cNvSpPr/>
          <p:nvPr/>
        </p:nvSpPr>
        <p:spPr>
          <a:xfrm>
            <a:off x="2915728" y="5127818"/>
            <a:ext cx="1671408" cy="9524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Animation Engine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24944E8-430C-49A0-BCC4-9D8CC54AD17C}"/>
              </a:ext>
            </a:extLst>
          </p:cNvPr>
          <p:cNvSpPr/>
          <p:nvPr/>
        </p:nvSpPr>
        <p:spPr>
          <a:xfrm>
            <a:off x="7191756" y="5127818"/>
            <a:ext cx="1671408" cy="9524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Renderer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F0A22F-6E39-4FBB-A1D9-112FF240DA01}"/>
              </a:ext>
            </a:extLst>
          </p:cNvPr>
          <p:cNvSpPr txBox="1"/>
          <p:nvPr/>
        </p:nvSpPr>
        <p:spPr>
          <a:xfrm>
            <a:off x="763497" y="5127818"/>
            <a:ext cx="1159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Posed rig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7FDD866-E067-4420-9904-0507AF038EA7}"/>
              </a:ext>
            </a:extLst>
          </p:cNvPr>
          <p:cNvSpPr txBox="1"/>
          <p:nvPr/>
        </p:nvSpPr>
        <p:spPr>
          <a:xfrm>
            <a:off x="968682" y="5710908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Mesh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F4C8CC-9B0C-4A76-A1AE-66B0BCC5DA07}"/>
              </a:ext>
            </a:extLst>
          </p:cNvPr>
          <p:cNvSpPr txBox="1"/>
          <p:nvPr/>
        </p:nvSpPr>
        <p:spPr>
          <a:xfrm>
            <a:off x="5010261" y="5422557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Deformed mesh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FB0CBD-2E6B-4996-90BD-A580254CB771}"/>
              </a:ext>
            </a:extLst>
          </p:cNvPr>
          <p:cNvSpPr txBox="1"/>
          <p:nvPr/>
        </p:nvSpPr>
        <p:spPr>
          <a:xfrm>
            <a:off x="5394949" y="4862438"/>
            <a:ext cx="1056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Textures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69E852D-3229-460A-B11A-4F2EB3DC7743}"/>
              </a:ext>
            </a:extLst>
          </p:cNvPr>
          <p:cNvSpPr txBox="1"/>
          <p:nvPr/>
        </p:nvSpPr>
        <p:spPr>
          <a:xfrm>
            <a:off x="5292392" y="6009751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(Lightings)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125BF48-4361-4ABD-BBE2-D1C79A3A3A4F}"/>
              </a:ext>
            </a:extLst>
          </p:cNvPr>
          <p:cNvCxnSpPr>
            <a:stCxn id="13" idx="3"/>
            <a:endCxn id="12" idx="1"/>
          </p:cNvCxnSpPr>
          <p:nvPr/>
        </p:nvCxnSpPr>
        <p:spPr>
          <a:xfrm>
            <a:off x="1922790" y="5312484"/>
            <a:ext cx="992938" cy="29154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0908D03-97B2-4E62-876F-52B783BCFBC2}"/>
              </a:ext>
            </a:extLst>
          </p:cNvPr>
          <p:cNvCxnSpPr>
            <a:stCxn id="22" idx="3"/>
            <a:endCxn id="12" idx="1"/>
          </p:cNvCxnSpPr>
          <p:nvPr/>
        </p:nvCxnSpPr>
        <p:spPr>
          <a:xfrm flipV="1">
            <a:off x="1717605" y="5604029"/>
            <a:ext cx="1198123" cy="29154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37A0769-C470-4E23-92AE-214FB1AE7FF6}"/>
              </a:ext>
            </a:extLst>
          </p:cNvPr>
          <p:cNvCxnSpPr>
            <a:stCxn id="12" idx="3"/>
            <a:endCxn id="14" idx="1"/>
          </p:cNvCxnSpPr>
          <p:nvPr/>
        </p:nvCxnSpPr>
        <p:spPr>
          <a:xfrm>
            <a:off x="4587136" y="5604029"/>
            <a:ext cx="423125" cy="319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BC4E11A-BC41-4045-B775-F1AA2AFD9F0A}"/>
              </a:ext>
            </a:extLst>
          </p:cNvPr>
          <p:cNvCxnSpPr>
            <a:stCxn id="14" idx="3"/>
            <a:endCxn id="20" idx="1"/>
          </p:cNvCxnSpPr>
          <p:nvPr/>
        </p:nvCxnSpPr>
        <p:spPr>
          <a:xfrm flipV="1">
            <a:off x="6836402" y="5604029"/>
            <a:ext cx="355354" cy="319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0C42C90-BF7B-4B12-A268-85A52A94B6B0}"/>
              </a:ext>
            </a:extLst>
          </p:cNvPr>
          <p:cNvCxnSpPr>
            <a:endCxn id="20" idx="1"/>
          </p:cNvCxnSpPr>
          <p:nvPr/>
        </p:nvCxnSpPr>
        <p:spPr>
          <a:xfrm>
            <a:off x="6477332" y="5047104"/>
            <a:ext cx="714424" cy="5569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9758065-A994-4D20-B1C9-70BC9B7BBF04}"/>
              </a:ext>
            </a:extLst>
          </p:cNvPr>
          <p:cNvCxnSpPr>
            <a:stCxn id="25" idx="3"/>
            <a:endCxn id="20" idx="1"/>
          </p:cNvCxnSpPr>
          <p:nvPr/>
        </p:nvCxnSpPr>
        <p:spPr>
          <a:xfrm flipV="1">
            <a:off x="6554276" y="5604029"/>
            <a:ext cx="637480" cy="5903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0771B21A-1849-42DC-8EA3-762413C65C89}"/>
              </a:ext>
            </a:extLst>
          </p:cNvPr>
          <p:cNvSpPr txBox="1"/>
          <p:nvPr/>
        </p:nvSpPr>
        <p:spPr>
          <a:xfrm>
            <a:off x="9337122" y="5420032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Rendered image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92F9309-5AAE-4B09-9924-40248ED14E17}"/>
              </a:ext>
            </a:extLst>
          </p:cNvPr>
          <p:cNvCxnSpPr>
            <a:stCxn id="20" idx="3"/>
            <a:endCxn id="33" idx="1"/>
          </p:cNvCxnSpPr>
          <p:nvPr/>
        </p:nvCxnSpPr>
        <p:spPr>
          <a:xfrm>
            <a:off x="8863164" y="5604029"/>
            <a:ext cx="473958" cy="66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06CE6441-C664-471F-987A-5AC191A27941}"/>
              </a:ext>
            </a:extLst>
          </p:cNvPr>
          <p:cNvSpPr txBox="1"/>
          <p:nvPr/>
        </p:nvSpPr>
        <p:spPr>
          <a:xfrm>
            <a:off x="5202164" y="3850010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Shape of things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A5E6939-7530-465A-8F2E-94CAD565298B}"/>
              </a:ext>
            </a:extLst>
          </p:cNvPr>
          <p:cNvSpPr txBox="1"/>
          <p:nvPr/>
        </p:nvSpPr>
        <p:spPr>
          <a:xfrm>
            <a:off x="391330" y="3850010"/>
            <a:ext cx="25571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Pose parameterization </a:t>
            </a:r>
          </a:p>
          <a:p>
            <a:pPr algn="ctr"/>
            <a:r>
              <a:rPr lang="en-US" dirty="0"/>
              <a:t>of moving things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5DBB440-4218-4526-A435-14B8F3133A7C}"/>
              </a:ext>
            </a:extLst>
          </p:cNvPr>
          <p:cNvSpPr txBox="1"/>
          <p:nvPr/>
        </p:nvSpPr>
        <p:spPr>
          <a:xfrm>
            <a:off x="9121432" y="3850010"/>
            <a:ext cx="2679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Visual details of things</a:t>
            </a:r>
          </a:p>
        </p:txBody>
      </p:sp>
    </p:spTree>
    <p:extLst>
      <p:ext uri="{BB962C8B-B14F-4D97-AF65-F5344CB8AC3E}">
        <p14:creationId xmlns:p14="http://schemas.microsoft.com/office/powerpoint/2010/main" val="1484739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B56C2-8A27-45D2-945B-0F46381D1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3D Renderer Works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B05537-E579-452D-98BF-427398FFA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5901" y="379562"/>
            <a:ext cx="2263706" cy="62368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0123FA-5B05-45E9-800A-07C7DDED91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429"/>
          <a:stretch/>
        </p:blipFill>
        <p:spPr>
          <a:xfrm flipH="1">
            <a:off x="1121825" y="2532987"/>
            <a:ext cx="2327542" cy="273251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45BBB50-4BB8-4C29-9B23-D27A5FF71F3D}"/>
              </a:ext>
            </a:extLst>
          </p:cNvPr>
          <p:cNvSpPr/>
          <p:nvPr/>
        </p:nvSpPr>
        <p:spPr>
          <a:xfrm>
            <a:off x="9234535" y="4572000"/>
            <a:ext cx="2697932" cy="952442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12 Points 9">
            <a:extLst>
              <a:ext uri="{FF2B5EF4-FFF2-40B4-BE49-F238E27FC236}">
                <a16:creationId xmlns:a16="http://schemas.microsoft.com/office/drawing/2014/main" id="{E604C94A-EAE5-4796-A07C-AC25ED8DD938}"/>
              </a:ext>
            </a:extLst>
          </p:cNvPr>
          <p:cNvSpPr/>
          <p:nvPr/>
        </p:nvSpPr>
        <p:spPr>
          <a:xfrm>
            <a:off x="280902" y="1116696"/>
            <a:ext cx="1074243" cy="1074243"/>
          </a:xfrm>
          <a:prstGeom prst="star12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32A21A3-A736-47E0-A3AC-903FFDB69416}"/>
              </a:ext>
            </a:extLst>
          </p:cNvPr>
          <p:cNvGrpSpPr/>
          <p:nvPr/>
        </p:nvGrpSpPr>
        <p:grpSpPr>
          <a:xfrm rot="1916002">
            <a:off x="3432813" y="5496562"/>
            <a:ext cx="1092332" cy="600156"/>
            <a:chOff x="4704680" y="3217850"/>
            <a:chExt cx="1092332" cy="600156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004C3CA-715A-44A7-9736-44B37441C24B}"/>
                </a:ext>
              </a:extLst>
            </p:cNvPr>
            <p:cNvSpPr/>
            <p:nvPr/>
          </p:nvSpPr>
          <p:spPr>
            <a:xfrm>
              <a:off x="5043134" y="3217850"/>
              <a:ext cx="753878" cy="6001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80F2D9B1-12F6-476A-810A-D442C80A0B90}"/>
                </a:ext>
              </a:extLst>
            </p:cNvPr>
            <p:cNvSpPr/>
            <p:nvPr/>
          </p:nvSpPr>
          <p:spPr>
            <a:xfrm rot="5400000">
              <a:off x="4802956" y="3119576"/>
              <a:ext cx="600154" cy="79670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6E77B2F-893F-4A4E-AA17-EAC886DE272B}"/>
              </a:ext>
            </a:extLst>
          </p:cNvPr>
          <p:cNvSpPr txBox="1"/>
          <p:nvPr/>
        </p:nvSpPr>
        <p:spPr>
          <a:xfrm>
            <a:off x="157104" y="1469151"/>
            <a:ext cx="1321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Virtual light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53AC8D-4DC3-4657-ABB2-33F31450C8E3}"/>
              </a:ext>
            </a:extLst>
          </p:cNvPr>
          <p:cNvSpPr txBox="1"/>
          <p:nvPr/>
        </p:nvSpPr>
        <p:spPr>
          <a:xfrm>
            <a:off x="3077897" y="6340191"/>
            <a:ext cx="1668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Virtual camera</a:t>
            </a:r>
          </a:p>
        </p:txBody>
      </p:sp>
      <p:pic>
        <p:nvPicPr>
          <p:cNvPr id="5124" name="Picture 4" descr="Introduction to Computer Graphics, Section 7.2 -- Lighting and Material">
            <a:extLst>
              <a:ext uri="{FF2B5EF4-FFF2-40B4-BE49-F238E27FC236}">
                <a16:creationId xmlns:a16="http://schemas.microsoft.com/office/drawing/2014/main" id="{55AA0C90-5569-4928-A4D3-7F198F119C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212" t="-26108" r="-26843" b="-24948"/>
          <a:stretch/>
        </p:blipFill>
        <p:spPr bwMode="auto">
          <a:xfrm>
            <a:off x="4122596" y="1639012"/>
            <a:ext cx="4850026" cy="2146113"/>
          </a:xfrm>
          <a:prstGeom prst="ellipse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117288E-CA4D-450E-9595-162BDBE859F5}"/>
              </a:ext>
            </a:extLst>
          </p:cNvPr>
          <p:cNvSpPr txBox="1"/>
          <p:nvPr/>
        </p:nvSpPr>
        <p:spPr>
          <a:xfrm>
            <a:off x="6585245" y="4408821"/>
            <a:ext cx="119776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Albedo</a:t>
            </a:r>
          </a:p>
          <a:p>
            <a:r>
              <a:rPr lang="en-US" dirty="0"/>
              <a:t>Specular</a:t>
            </a:r>
          </a:p>
          <a:p>
            <a:r>
              <a:rPr lang="en-US" dirty="0"/>
              <a:t>Occlusion</a:t>
            </a:r>
          </a:p>
          <a:p>
            <a:r>
              <a:rPr lang="en-US" dirty="0"/>
              <a:t>Normal</a:t>
            </a:r>
          </a:p>
          <a:p>
            <a:r>
              <a:rPr lang="en-US" dirty="0"/>
              <a:t>…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ABA83C8-7B92-4C96-AB6A-22BCEF0A42A9}"/>
              </a:ext>
            </a:extLst>
          </p:cNvPr>
          <p:cNvCxnSpPr>
            <a:stCxn id="26" idx="0"/>
          </p:cNvCxnSpPr>
          <p:nvPr/>
        </p:nvCxnSpPr>
        <p:spPr>
          <a:xfrm flipH="1" flipV="1">
            <a:off x="6482281" y="3498011"/>
            <a:ext cx="701846" cy="9108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1887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C928B-56B9-4C5C-967E-0668EA785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3D Animation Works</a:t>
            </a:r>
          </a:p>
        </p:txBody>
      </p:sp>
      <p:pic>
        <p:nvPicPr>
          <p:cNvPr id="6146" name="Picture 2" descr="246 Me gusta, 0 comentarios - Keyframes (@keyframes.ig) en Instagram:  &quot;AnimationChart-Jump⠀ ⠀ ⠀ #keyf… | Animation reference, Animation sketches,  Animation tutorial">
            <a:extLst>
              <a:ext uri="{FF2B5EF4-FFF2-40B4-BE49-F238E27FC236}">
                <a16:creationId xmlns:a16="http://schemas.microsoft.com/office/drawing/2014/main" id="{F9CA2E50-EC08-4D1C-8932-26B8B05C0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55" y="1864532"/>
            <a:ext cx="2984060" cy="223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67F0C4-80CD-4EE9-A300-45EE3CB30EA1}"/>
              </a:ext>
            </a:extLst>
          </p:cNvPr>
          <p:cNvSpPr txBox="1"/>
          <p:nvPr/>
        </p:nvSpPr>
        <p:spPr>
          <a:xfrm>
            <a:off x="1635789" y="1252273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Keyframe animation</a:t>
            </a:r>
          </a:p>
        </p:txBody>
      </p:sp>
      <p:pic>
        <p:nvPicPr>
          <p:cNvPr id="6148" name="Picture 4" descr="Game Dev — It took a little longer than expected, but the...">
            <a:extLst>
              <a:ext uri="{FF2B5EF4-FFF2-40B4-BE49-F238E27FC236}">
                <a16:creationId xmlns:a16="http://schemas.microsoft.com/office/drawing/2014/main" id="{5DA1B8FB-D54E-412C-A604-F68495BDC9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580" y="2154242"/>
            <a:ext cx="4490142" cy="3232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AA9874-7351-44B0-BC95-70CEE43253F7}"/>
              </a:ext>
            </a:extLst>
          </p:cNvPr>
          <p:cNvSpPr txBox="1"/>
          <p:nvPr/>
        </p:nvSpPr>
        <p:spPr>
          <a:xfrm>
            <a:off x="7853540" y="1252273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Procedural animation</a:t>
            </a:r>
          </a:p>
        </p:txBody>
      </p:sp>
      <p:pic>
        <p:nvPicPr>
          <p:cNvPr id="6150" name="Picture 6" descr="Animation 3d, Sneak, Sneak cycle, | Animation reference, Walking animation,  Animation">
            <a:extLst>
              <a:ext uri="{FF2B5EF4-FFF2-40B4-BE49-F238E27FC236}">
                <a16:creationId xmlns:a16="http://schemas.microsoft.com/office/drawing/2014/main" id="{A9AE90FC-FBC9-4310-B472-B0AA753D45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29724" y="4237021"/>
            <a:ext cx="4361408" cy="241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3150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1C86B-30A7-4D59-BEF0-6B3172BF3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Game Art Pipeline</a:t>
            </a:r>
          </a:p>
        </p:txBody>
      </p:sp>
      <p:pic>
        <p:nvPicPr>
          <p:cNvPr id="3" name="Picture 2" descr="Game production pipeline overview: Concept, content creation pipeline,... |  Download Scientific Diagram">
            <a:extLst>
              <a:ext uri="{FF2B5EF4-FFF2-40B4-BE49-F238E27FC236}">
                <a16:creationId xmlns:a16="http://schemas.microsoft.com/office/drawing/2014/main" id="{951D0BD4-F7B3-4515-9AB9-84D09A316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5" y="1036488"/>
            <a:ext cx="2928030" cy="5684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Game Character Production Pipeline (Part 1) | Erika's Uni Blog">
            <a:extLst>
              <a:ext uri="{FF2B5EF4-FFF2-40B4-BE49-F238E27FC236}">
                <a16:creationId xmlns:a16="http://schemas.microsoft.com/office/drawing/2014/main" id="{1E43C46E-40B8-4211-B365-15CE7A18B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532" y="1294456"/>
            <a:ext cx="6892066" cy="516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70CD584-6DD1-419F-8CF1-95585F80BB10}"/>
              </a:ext>
            </a:extLst>
          </p:cNvPr>
          <p:cNvSpPr/>
          <p:nvPr/>
        </p:nvSpPr>
        <p:spPr>
          <a:xfrm>
            <a:off x="4295955" y="2674190"/>
            <a:ext cx="2648309" cy="3165894"/>
          </a:xfrm>
          <a:prstGeom prst="roundRect">
            <a:avLst>
              <a:gd name="adj" fmla="val 4470"/>
            </a:avLst>
          </a:prstGeom>
          <a:noFill/>
          <a:ln w="57150">
            <a:solidFill>
              <a:srgbClr val="FFFF0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en-US" sz="1400" dirty="0">
                <a:solidFill>
                  <a:schemeClr val="tx1"/>
                </a:solidFill>
              </a:rPr>
              <a:t>Modeling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E6C5564-6710-455F-826C-B94AB0C6F19C}"/>
              </a:ext>
            </a:extLst>
          </p:cNvPr>
          <p:cNvSpPr/>
          <p:nvPr/>
        </p:nvSpPr>
        <p:spPr>
          <a:xfrm>
            <a:off x="4572001" y="5443269"/>
            <a:ext cx="3562708" cy="948905"/>
          </a:xfrm>
          <a:prstGeom prst="roundRect">
            <a:avLst>
              <a:gd name="adj" fmla="val 13573"/>
            </a:avLst>
          </a:prstGeom>
          <a:noFill/>
          <a:ln w="57150">
            <a:solidFill>
              <a:srgbClr val="FF0000">
                <a:alpha val="4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en-US" sz="1400" dirty="0">
                <a:solidFill>
                  <a:schemeClr val="tx1"/>
                </a:solidFill>
              </a:rPr>
              <a:t>Texturing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31BC1D1-5C17-4EDD-B3E7-A41C1AC2E063}"/>
              </a:ext>
            </a:extLst>
          </p:cNvPr>
          <p:cNvSpPr/>
          <p:nvPr/>
        </p:nvSpPr>
        <p:spPr>
          <a:xfrm>
            <a:off x="6823496" y="2480095"/>
            <a:ext cx="1440610" cy="2635369"/>
          </a:xfrm>
          <a:prstGeom prst="roundRect">
            <a:avLst>
              <a:gd name="adj" fmla="val 13573"/>
            </a:avLst>
          </a:prstGeom>
          <a:noFill/>
          <a:ln w="57150">
            <a:solidFill>
              <a:srgbClr val="008000">
                <a:alpha val="4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en-US" sz="1400" dirty="0">
                <a:solidFill>
                  <a:schemeClr val="tx1"/>
                </a:solidFill>
              </a:rPr>
              <a:t>Rigging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B88F641-669F-473D-B390-AD22155B26CC}"/>
              </a:ext>
            </a:extLst>
          </p:cNvPr>
          <p:cNvSpPr/>
          <p:nvPr/>
        </p:nvSpPr>
        <p:spPr>
          <a:xfrm>
            <a:off x="8358996" y="2355012"/>
            <a:ext cx="1276710" cy="2954548"/>
          </a:xfrm>
          <a:prstGeom prst="roundRect">
            <a:avLst>
              <a:gd name="adj" fmla="val 13573"/>
            </a:avLst>
          </a:prstGeom>
          <a:noFill/>
          <a:ln w="57150">
            <a:solidFill>
              <a:srgbClr val="0070C0">
                <a:alpha val="4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en-US" sz="1400" dirty="0">
                <a:solidFill>
                  <a:schemeClr val="tx1"/>
                </a:solidFill>
              </a:rPr>
              <a:t>Animation</a:t>
            </a:r>
          </a:p>
        </p:txBody>
      </p:sp>
    </p:spTree>
    <p:extLst>
      <p:ext uri="{BB962C8B-B14F-4D97-AF65-F5344CB8AC3E}">
        <p14:creationId xmlns:p14="http://schemas.microsoft.com/office/powerpoint/2010/main" val="3814476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C3418-E92E-429A-8DAB-F81A7CCAF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3D Game Art Pipeline – Concept Art</a:t>
            </a:r>
          </a:p>
        </p:txBody>
      </p:sp>
      <p:pic>
        <p:nvPicPr>
          <p:cNvPr id="7172" name="Picture 4" descr="The original concept Art for Splatoon. Before that, it was Tofu shooting  ink out their noses. Glad we have today's version. : splatoon">
            <a:extLst>
              <a:ext uri="{FF2B5EF4-FFF2-40B4-BE49-F238E27FC236}">
                <a16:creationId xmlns:a16="http://schemas.microsoft.com/office/drawing/2014/main" id="{F2F5ACCB-6374-40D1-8BB4-92A801739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851" y="1231269"/>
            <a:ext cx="4456963" cy="5219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ere's The Early Designs Of The Inkling's. | Splatoon | Know Your Meme">
            <a:extLst>
              <a:ext uri="{FF2B5EF4-FFF2-40B4-BE49-F238E27FC236}">
                <a16:creationId xmlns:a16="http://schemas.microsoft.com/office/drawing/2014/main" id="{06963768-6F38-4D23-BC22-0BD99C428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818" y="1942701"/>
            <a:ext cx="5276802" cy="297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976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7FB33-9DE8-418B-B72C-BEEA53FA9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Game Art Pipeline – Sculpting</a:t>
            </a:r>
          </a:p>
        </p:txBody>
      </p:sp>
      <p:pic>
        <p:nvPicPr>
          <p:cNvPr id="8194" name="Picture 2" descr="ArtStation - Batman (based on Andy Bergholtz Sculpture), Syntax Error">
            <a:extLst>
              <a:ext uri="{FF2B5EF4-FFF2-40B4-BE49-F238E27FC236}">
                <a16:creationId xmlns:a16="http://schemas.microsoft.com/office/drawing/2014/main" id="{55C22500-E1D9-44B5-95FD-B443F64974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215" y="1819746"/>
            <a:ext cx="7212279" cy="396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Top 9 Best Clays for Sculpting in 2020 - Suitable for Every Creative!">
            <a:extLst>
              <a:ext uri="{FF2B5EF4-FFF2-40B4-BE49-F238E27FC236}">
                <a16:creationId xmlns:a16="http://schemas.microsoft.com/office/drawing/2014/main" id="{35685262-6B8E-4598-A5FB-DE18FD4BB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20" y="2673068"/>
            <a:ext cx="3944670" cy="225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339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732C5-322D-4BFD-BA8B-91F2B5C13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Game Art Pipeline – 3D Scanning</a:t>
            </a:r>
          </a:p>
        </p:txBody>
      </p:sp>
      <p:pic>
        <p:nvPicPr>
          <p:cNvPr id="1026" name="Picture 2" descr="Photogrammetry">
            <a:extLst>
              <a:ext uri="{FF2B5EF4-FFF2-40B4-BE49-F238E27FC236}">
                <a16:creationId xmlns:a16="http://schemas.microsoft.com/office/drawing/2014/main" id="{3A2ECA44-440A-47FB-B865-D521B1BDF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37" y="1237935"/>
            <a:ext cx="3830643" cy="267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or California-Based CoKreeate 3D Scanning and 3D Printing is a Family  Affair - 3DPrint.com | The Voice of 3D Printing / Additive Manufacturing">
            <a:extLst>
              <a:ext uri="{FF2B5EF4-FFF2-40B4-BE49-F238E27FC236}">
                <a16:creationId xmlns:a16="http://schemas.microsoft.com/office/drawing/2014/main" id="{003A2D64-1D13-44E9-9AA3-9F73B7A68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245" y="4065359"/>
            <a:ext cx="3487206" cy="265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Pad Pro's LiDAR Scanner isn't accurate enough for 3D printing">
            <a:extLst>
              <a:ext uri="{FF2B5EF4-FFF2-40B4-BE49-F238E27FC236}">
                <a16:creationId xmlns:a16="http://schemas.microsoft.com/office/drawing/2014/main" id="{5D96B55A-F714-4575-A801-3A4BA6F6F7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5" r="12901"/>
          <a:stretch/>
        </p:blipFill>
        <p:spPr bwMode="auto">
          <a:xfrm>
            <a:off x="6096000" y="1033794"/>
            <a:ext cx="4977442" cy="371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pple Introduced the new iPad Pro with a Breakthrough LiDAR Scanner that  Apple first filed a patent for close to Nine Years ago - Patently Apple">
            <a:extLst>
              <a:ext uri="{FF2B5EF4-FFF2-40B4-BE49-F238E27FC236}">
                <a16:creationId xmlns:a16="http://schemas.microsoft.com/office/drawing/2014/main" id="{534D5918-49FF-4E2C-B556-479F8E4B05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3" b="15564"/>
          <a:stretch/>
        </p:blipFill>
        <p:spPr bwMode="auto">
          <a:xfrm>
            <a:off x="8607286" y="4688970"/>
            <a:ext cx="3191774" cy="203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8563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00000"/>
      </a:accent1>
      <a:accent2>
        <a:srgbClr val="FFC000"/>
      </a:accent2>
      <a:accent3>
        <a:srgbClr val="FFFF00"/>
      </a:accent3>
      <a:accent4>
        <a:srgbClr val="92D050"/>
      </a:accent4>
      <a:accent5>
        <a:srgbClr val="00B050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Noto Sans CJK KR Regular"/>
        <a:cs typeface=""/>
      </a:majorFont>
      <a:minorFont>
        <a:latin typeface="Arial"/>
        <a:ea typeface="Noto Sans CJK KR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yunsooCompactTemplateNoFooter" id="{CCC6F7EC-1B95-47AD-B6EE-FAA54AC1F0EC}" vid="{EC043716-F11A-4A12-B868-2CDA52E5258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D3FAD54-F421-4C6F-9580-52D39359EA81}">
  <we:reference id="wa104038830" version="1.0.0.3" store="en-US" storeType="OMEX"/>
  <we:alternateReferences>
    <we:reference id="WA104038830" version="1.0.0.3" store="WA104038830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HyunsooCompactTemplateNoFooter</Template>
  <TotalTime>1859</TotalTime>
  <Words>199</Words>
  <Application>Microsoft Office PowerPoint</Application>
  <PresentationFormat>Widescreen</PresentationFormat>
  <Paragraphs>70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Noto Sans CJK KR Regular</vt:lpstr>
      <vt:lpstr>Arial</vt:lpstr>
      <vt:lpstr>Calibri</vt:lpstr>
      <vt:lpstr>Wingdings</vt:lpstr>
      <vt:lpstr>Office Theme</vt:lpstr>
      <vt:lpstr>3D Game Art Overview</vt:lpstr>
      <vt:lpstr>Game Development Process</vt:lpstr>
      <vt:lpstr>How 3D Graphics Work</vt:lpstr>
      <vt:lpstr>How 3D Renderer Works</vt:lpstr>
      <vt:lpstr>How 3D Animation Works</vt:lpstr>
      <vt:lpstr>3D Game Art Pipeline</vt:lpstr>
      <vt:lpstr>3D Game Art Pipeline – Concept Art</vt:lpstr>
      <vt:lpstr>3D Game Art Pipeline – Sculpting</vt:lpstr>
      <vt:lpstr>3D Game Art Pipeline – 3D Scanning</vt:lpstr>
      <vt:lpstr>3D Game Art Pipeline – Retopology</vt:lpstr>
      <vt:lpstr>3D Game Art Pipeline – UV Mapping</vt:lpstr>
      <vt:lpstr>3D Game Art Pipeline – Texturing</vt:lpstr>
      <vt:lpstr>3D Game Art Pipeline – Rigging &amp; Skinning</vt:lpstr>
      <vt:lpstr>3D Game Art Pipeline – Animation</vt:lpstr>
      <vt:lpstr>Technical Challenges – Modeling</vt:lpstr>
      <vt:lpstr>Technical Challenges – UV Mapping</vt:lpstr>
      <vt:lpstr>Technical Challenges – Texturing</vt:lpstr>
      <vt:lpstr>Technical Challenges – Rigging &amp; Skinning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3D Game Art Overview</dc:title>
  <dc:creator>Hyunsoo Kim</dc:creator>
  <cp:lastModifiedBy>Hyunsoo Kim</cp:lastModifiedBy>
  <cp:revision>36</cp:revision>
  <dcterms:created xsi:type="dcterms:W3CDTF">2020-08-31T04:05:25Z</dcterms:created>
  <dcterms:modified xsi:type="dcterms:W3CDTF">2020-09-04T08:50:15Z</dcterms:modified>
</cp:coreProperties>
</file>