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6" r:id="rId11"/>
    <p:sldId id="267" r:id="rId12"/>
    <p:sldId id="264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Hug Me Tight" pitchFamily="50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153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4" y="3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0728F-3AC2-4EA0-BE9C-18C8D3BA2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8C939-F328-46C0-A444-579E1C311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831A6-FF28-40AC-8481-BE253410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D1AB-9D9C-4555-8322-C578488D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B9F40-5987-4729-838E-C3DA674E1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0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82828-17F6-44B3-9586-F14AE554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EE951-1FDA-4602-AF36-B6BD8EDF3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5B89A-E652-4F65-85C5-2E6A6D31D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64EB8-8A44-40F7-B812-900D98E72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0A20-842C-4833-B61B-E2221B62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3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5343F-7FA3-48BF-A33E-9DBFEE451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BE68B-5B85-4757-B333-29402176A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A33B6-5513-47C1-9A5C-45B9B7F7A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CC470-13BA-4BC2-95EC-0388E522C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0CCD1-7663-49A0-A952-B1158C53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34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F1A7-C4CB-41BA-9AD4-678AD0DB9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9CFD3-9A2B-4820-A020-36705C6C4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200000"/>
              </a:lnSpc>
              <a:defRPr/>
            </a:lvl1pPr>
            <a:lvl2pPr>
              <a:lnSpc>
                <a:spcPct val="200000"/>
              </a:lnSpc>
              <a:defRPr/>
            </a:lvl2pPr>
            <a:lvl3pPr>
              <a:lnSpc>
                <a:spcPct val="200000"/>
              </a:lnSpc>
              <a:defRPr/>
            </a:lvl3pPr>
            <a:lvl4pPr>
              <a:lnSpc>
                <a:spcPct val="200000"/>
              </a:lnSpc>
              <a:defRPr/>
            </a:lvl4pPr>
            <a:lvl5pPr>
              <a:lnSpc>
                <a:spcPct val="2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92131-0328-4BEC-A036-EC3E9552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38679-796E-4360-8EC8-2B25E0903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AB9A6-9276-4637-AC99-8A5FA04F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ttps://haje.org/_media/internal/logo_ill.png?w=200">
            <a:extLst>
              <a:ext uri="{FF2B5EF4-FFF2-40B4-BE49-F238E27FC236}">
                <a16:creationId xmlns:a16="http://schemas.microsoft.com/office/drawing/2014/main" id="{BB1D7F2B-860D-4CD6-98EA-DD3B499F64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529262"/>
            <a:ext cx="19050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44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5FD6-B503-4582-8E12-7B6D82CF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A0989-DAD5-4D37-B37F-1092F3FF3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D7F6D-FEA1-406E-9E11-FFBDD48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33D17-AF5B-45DC-9C9D-41C78125C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6C710-D63B-4823-8C26-A782CAEAE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9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CD4A6-4D2B-4E78-A63C-714B2F3B7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3B914-2ED4-4BFE-B1A8-8D681C5F7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A31EA-BBB3-43EF-AB08-0A11F6DB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80D0C-2077-4D0B-9459-747AC322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296A3-E62A-4E3A-AB41-7C1F29E82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9DBEE-3962-48CD-A4D8-B138FD6B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CF90-F7A2-4EA0-8829-A021E4E02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76D05-9EB2-4D2F-92B3-1F5F22841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F2449-F08A-495A-83F1-946A0AB93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8C73CD-7B70-42E5-BBBC-CE4E83E48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D8A67F-7FE0-44DA-AA52-5B7A9184D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62E0C-7585-4BE4-85D1-0C5F5E3B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EC8265-44F0-4B4D-881E-58DB9E57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70FD06-0A02-4E07-86D7-6FBC3142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69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94CE-5A7B-4095-85BF-06C92B90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E3A5A-BE6E-4EA2-9522-9934B20F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76647-38DC-4E75-9E1D-E48BF52D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169CCA-CD8B-4114-95E9-1E6B6EB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https://haje.org/_media/internal/logo_ill.png?w=200">
            <a:extLst>
              <a:ext uri="{FF2B5EF4-FFF2-40B4-BE49-F238E27FC236}">
                <a16:creationId xmlns:a16="http://schemas.microsoft.com/office/drawing/2014/main" id="{865778FB-3B60-496B-94D2-F88645F74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529262"/>
            <a:ext cx="19050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69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035BC-632D-487F-B015-634502CEC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87DA0A-CC3D-4A17-8F4F-1C8A99AE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3AF33-C0A2-4036-8BF3-C80222B8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3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A30DB-F88F-4B5D-A467-EC8179A63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32398-D148-4494-8279-912A09DF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0A1F3-110E-4EAB-A422-B048D9DAE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829B3-9D39-4A31-94E1-258AB44A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73E6B-F7F1-4681-88FD-88A372B80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AA3BAB-229D-41C3-AE70-0F397491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10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8CAD6-4D58-4888-9254-B6B9C5016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B2C922-D87C-433F-A08C-F2F382CE9D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D3D28-72CD-47C7-82B7-D548AD17F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FC4AC-8090-42B6-A7F1-CD317CDF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42E5C-7291-424D-9582-B8E967A43EA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3F939-E240-4280-A373-9DC397421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C6C85-F3FD-4730-BE10-604375EF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34201-2EE4-462F-B278-50DACBCFD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2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50000"/>
              </a:schemeClr>
            </a:gs>
            <a:gs pos="100000">
              <a:schemeClr val="tx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5D404A-E1BE-4F4F-AFE6-1F087CD76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EBFAF-2E22-4ABE-BF3F-B2FCB8A20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4198-11AF-4986-8ECD-1A89D27DC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A42E5C-7291-424D-9582-B8E967A43EAA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A829F-90FC-4149-936D-A64A26714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DC461-6122-4A56-9A1F-A5B7FE7AF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B34201-2EE4-462F-B278-50DACBCFDB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3BEC480-2D17-46C6-9E5E-0AFAB640F2F7}"/>
              </a:ext>
            </a:extLst>
          </p:cNvPr>
          <p:cNvGrpSpPr/>
          <p:nvPr/>
        </p:nvGrpSpPr>
        <p:grpSpPr>
          <a:xfrm>
            <a:off x="7666464" y="-266762"/>
            <a:ext cx="3313652" cy="7950861"/>
            <a:chOff x="2888610" y="-119578"/>
            <a:chExt cx="3313652" cy="7950861"/>
          </a:xfrm>
          <a:effectLst>
            <a:glow rad="1346200">
              <a:schemeClr val="bg1">
                <a:alpha val="28000"/>
              </a:schemeClr>
            </a:glo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41081B-7021-4543-A176-649031B4D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11" t="7604" r="7018"/>
            <a:stretch/>
          </p:blipFill>
          <p:spPr>
            <a:xfrm>
              <a:off x="2888611" y="1888807"/>
              <a:ext cx="3313651" cy="19312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AE106D-33F7-4F31-9391-8CF154BA8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56" t="7064" r="7110"/>
            <a:stretch/>
          </p:blipFill>
          <p:spPr>
            <a:xfrm>
              <a:off x="2888610" y="-119578"/>
              <a:ext cx="3313652" cy="1945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1AEF38-4AF6-48ED-BCCC-D9F4E88AC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25" t="7096" r="7110"/>
            <a:stretch/>
          </p:blipFill>
          <p:spPr>
            <a:xfrm>
              <a:off x="2888610" y="5884716"/>
              <a:ext cx="3313652" cy="19465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7BDF7E-51A0-42A3-97E5-024476515E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87" t="7223" r="7041"/>
            <a:stretch/>
          </p:blipFill>
          <p:spPr>
            <a:xfrm>
              <a:off x="2888610" y="3882778"/>
              <a:ext cx="3313652" cy="193923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A265715-61CA-4F9F-9C47-F607DBB301F0}"/>
              </a:ext>
            </a:extLst>
          </p:cNvPr>
          <p:cNvSpPr txBox="1"/>
          <p:nvPr/>
        </p:nvSpPr>
        <p:spPr>
          <a:xfrm rot="20610724">
            <a:off x="2795731" y="854444"/>
            <a:ext cx="44694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ln w="76200">
                  <a:solidFill>
                    <a:schemeClr val="tx1"/>
                  </a:solidFill>
                </a:ln>
                <a:solidFill>
                  <a:schemeClr val="bg1"/>
                </a:solidFill>
                <a:latin typeface="Hug Me Tight" pitchFamily="50" charset="0"/>
              </a:rPr>
              <a:t>MSG5</a:t>
            </a:r>
          </a:p>
        </p:txBody>
      </p:sp>
      <p:pic>
        <p:nvPicPr>
          <p:cNvPr id="1026" name="Picture 2" descr="https://play.msg5.haje.org/i/1005784468.png">
            <a:extLst>
              <a:ext uri="{FF2B5EF4-FFF2-40B4-BE49-F238E27FC236}">
                <a16:creationId xmlns:a16="http://schemas.microsoft.com/office/drawing/2014/main" id="{28CFB4A3-EDB8-41F5-A018-1BE109094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4458">
            <a:off x="451880" y="586453"/>
            <a:ext cx="1832532" cy="183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lay.msg5.haje.org/i/3879521045.png">
            <a:extLst>
              <a:ext uri="{FF2B5EF4-FFF2-40B4-BE49-F238E27FC236}">
                <a16:creationId xmlns:a16="http://schemas.microsoft.com/office/drawing/2014/main" id="{43456B2D-7E14-4BD8-BDF4-1DBB5F760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486841" y="2535928"/>
            <a:ext cx="2345483" cy="23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lay.msg5.haje.org/i/1644447979.png">
            <a:extLst>
              <a:ext uri="{FF2B5EF4-FFF2-40B4-BE49-F238E27FC236}">
                <a16:creationId xmlns:a16="http://schemas.microsoft.com/office/drawing/2014/main" id="{6DE283D3-EC19-40E9-B31C-68BA6E08F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21">
            <a:off x="1610312" y="-390690"/>
            <a:ext cx="1230886" cy="1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lay.msg5.haje.org/i/3368394504.png">
            <a:extLst>
              <a:ext uri="{FF2B5EF4-FFF2-40B4-BE49-F238E27FC236}">
                <a16:creationId xmlns:a16="http://schemas.microsoft.com/office/drawing/2014/main" id="{F9005CE0-F10E-40FE-A70A-BC669179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4324">
            <a:off x="6405" y="4721737"/>
            <a:ext cx="4272523" cy="42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0D365E-DD5F-4441-98BF-C3A40731B05F}"/>
              </a:ext>
            </a:extLst>
          </p:cNvPr>
          <p:cNvSpPr txBox="1"/>
          <p:nvPr/>
        </p:nvSpPr>
        <p:spPr>
          <a:xfrm>
            <a:off x="3983119" y="2977289"/>
            <a:ext cx="2783134" cy="2760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ln w="76200">
                  <a:noFill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Let’s play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n w="76200">
                  <a:noFill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minigames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n w="76200">
                  <a:noFill/>
                </a:ln>
                <a:solidFill>
                  <a:schemeClr val="bg1"/>
                </a:solidFill>
                <a:latin typeface="Comic Sans MS" panose="030F0702030302020204" pitchFamily="66" charset="0"/>
              </a:rPr>
              <a:t>…together!</a:t>
            </a:r>
          </a:p>
        </p:txBody>
      </p:sp>
    </p:spTree>
    <p:extLst>
      <p:ext uri="{BB962C8B-B14F-4D97-AF65-F5344CB8AC3E}">
        <p14:creationId xmlns:p14="http://schemas.microsoft.com/office/powerpoint/2010/main" val="172745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0111-4AF7-A214-0231-85C1D5D7E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1AB4-080E-09B8-284D-8E7AD0151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Improved social/share features</a:t>
            </a:r>
          </a:p>
          <a:p>
            <a:pPr lvl="1"/>
            <a:r>
              <a:rPr lang="en-US" dirty="0"/>
              <a:t>Personalized generated content</a:t>
            </a:r>
          </a:p>
          <a:p>
            <a:pPr lvl="2"/>
            <a:r>
              <a:rPr lang="en-US" dirty="0"/>
              <a:t>Examples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AED71B-6FA1-C6C9-7068-BB2AAC780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3" y="4448964"/>
            <a:ext cx="2905927" cy="165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B295BA-E436-14B0-5B2A-55E5950E9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300" y="4156864"/>
            <a:ext cx="4040188" cy="1542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D7B856-C971-EC40-3DCF-F83A72512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00" r="93600">
                        <a14:foregroundMark x1="6600" y1="21800" x2="7200" y2="76800"/>
                        <a14:foregroundMark x1="93600" y1="21800" x2="92400" y2="7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0235" y="2653498"/>
            <a:ext cx="3590933" cy="35909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6F1A6A-1537-7D48-5376-F0460573AB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0" y="498466"/>
            <a:ext cx="3167461" cy="23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93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D5378-35DE-2EA7-BFA0-A36A46D4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74EC9-838C-92D1-DA47-CC4DE2D0F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Small things…</a:t>
            </a:r>
          </a:p>
          <a:p>
            <a:pPr lvl="1"/>
            <a:r>
              <a:rPr lang="en-US" dirty="0"/>
              <a:t>More minigames / big games (Currently 7 / 1)</a:t>
            </a:r>
          </a:p>
          <a:p>
            <a:pPr lvl="1"/>
            <a:r>
              <a:rPr lang="en-US" dirty="0"/>
              <a:t>Bot players</a:t>
            </a:r>
          </a:p>
          <a:p>
            <a:pPr lvl="1"/>
            <a:r>
              <a:rPr lang="en-US" dirty="0"/>
              <a:t>Better UI</a:t>
            </a:r>
          </a:p>
        </p:txBody>
      </p:sp>
    </p:spTree>
    <p:extLst>
      <p:ext uri="{BB962C8B-B14F-4D97-AF65-F5344CB8AC3E}">
        <p14:creationId xmlns:p14="http://schemas.microsoft.com/office/powerpoint/2010/main" val="4250028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lay.msg5.haje.org/i/1005784468.png">
            <a:extLst>
              <a:ext uri="{FF2B5EF4-FFF2-40B4-BE49-F238E27FC236}">
                <a16:creationId xmlns:a16="http://schemas.microsoft.com/office/drawing/2014/main" id="{FF2CF139-0B7E-4C7C-9A5F-60E36B4E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4458">
            <a:off x="451880" y="586453"/>
            <a:ext cx="1832532" cy="183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play.msg5.haje.org/i/3879521045.png">
            <a:extLst>
              <a:ext uri="{FF2B5EF4-FFF2-40B4-BE49-F238E27FC236}">
                <a16:creationId xmlns:a16="http://schemas.microsoft.com/office/drawing/2014/main" id="{5AD384E4-23C8-4B30-AA61-096695EFB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486841" y="2535928"/>
            <a:ext cx="2345483" cy="23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play.msg5.haje.org/i/1644447979.png">
            <a:extLst>
              <a:ext uri="{FF2B5EF4-FFF2-40B4-BE49-F238E27FC236}">
                <a16:creationId xmlns:a16="http://schemas.microsoft.com/office/drawing/2014/main" id="{B7B44F13-7048-4B84-B9C5-DA9AAD937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21">
            <a:off x="1610312" y="-390690"/>
            <a:ext cx="1230886" cy="1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play.msg5.haje.org/i/3368394504.png">
            <a:extLst>
              <a:ext uri="{FF2B5EF4-FFF2-40B4-BE49-F238E27FC236}">
                <a16:creationId xmlns:a16="http://schemas.microsoft.com/office/drawing/2014/main" id="{390EC763-9AB3-4434-B40F-53C39DF7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4324">
            <a:off x="6405" y="4721737"/>
            <a:ext cx="4272523" cy="42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21CAFB-08AD-4235-9D47-6158C22E60EE}"/>
              </a:ext>
            </a:extLst>
          </p:cNvPr>
          <p:cNvGrpSpPr/>
          <p:nvPr/>
        </p:nvGrpSpPr>
        <p:grpSpPr>
          <a:xfrm>
            <a:off x="7666464" y="-266762"/>
            <a:ext cx="3313652" cy="7950861"/>
            <a:chOff x="2888610" y="-119578"/>
            <a:chExt cx="3313652" cy="7950861"/>
          </a:xfrm>
          <a:effectLst>
            <a:glow rad="1346200">
              <a:schemeClr val="bg1">
                <a:alpha val="28000"/>
              </a:schemeClr>
            </a:glo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E12DF6-7B21-4477-B714-0A5FA3B86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11" t="7604" r="7018"/>
            <a:stretch/>
          </p:blipFill>
          <p:spPr>
            <a:xfrm>
              <a:off x="2888611" y="1888807"/>
              <a:ext cx="3313651" cy="19312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330BCD-14C7-49FA-964A-B7671018D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156" t="7064" r="7110"/>
            <a:stretch/>
          </p:blipFill>
          <p:spPr>
            <a:xfrm>
              <a:off x="2888610" y="-119578"/>
              <a:ext cx="3313652" cy="19456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C725E-71E5-4893-9CC7-E6807A7FF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225" t="7096" r="7110"/>
            <a:stretch/>
          </p:blipFill>
          <p:spPr>
            <a:xfrm>
              <a:off x="2888610" y="5884716"/>
              <a:ext cx="3313652" cy="19465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C5F268-A6F6-4CB8-9710-07EF747BB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087" t="7223" r="7041"/>
            <a:stretch/>
          </p:blipFill>
          <p:spPr>
            <a:xfrm>
              <a:off x="2888610" y="3882778"/>
              <a:ext cx="3313652" cy="19392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D7ECF5-D80D-4F67-84BD-C65DC294ED13}"/>
              </a:ext>
            </a:extLst>
          </p:cNvPr>
          <p:cNvSpPr txBox="1"/>
          <p:nvPr/>
        </p:nvSpPr>
        <p:spPr>
          <a:xfrm rot="20923695">
            <a:off x="1750901" y="1645430"/>
            <a:ext cx="86901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76200">
                  <a:noFill/>
                </a:ln>
                <a:solidFill>
                  <a:schemeClr val="bg1"/>
                </a:solidFill>
                <a:effectLst>
                  <a:glow rad="1270000">
                    <a:schemeClr val="tx1">
                      <a:alpha val="7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ug Me Tight" pitchFamily="50" charset="0"/>
              </a:rPr>
              <a:t>msg5.haje.org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CCFFE2-5526-4619-8E37-43D5CD5E8A3E}"/>
              </a:ext>
            </a:extLst>
          </p:cNvPr>
          <p:cNvSpPr txBox="1"/>
          <p:nvPr/>
        </p:nvSpPr>
        <p:spPr>
          <a:xfrm>
            <a:off x="3478937" y="5081186"/>
            <a:ext cx="5234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76200">
                  <a:noFill/>
                </a:ln>
                <a:solidFill>
                  <a:schemeClr val="bg1"/>
                </a:solidFill>
                <a:effectLst>
                  <a:glow rad="1270000">
                    <a:schemeClr val="tx1">
                      <a:alpha val="7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ug Me Tight" pitchFamily="50" charset="0"/>
              </a:rPr>
              <a:t>Play right now!</a:t>
            </a:r>
          </a:p>
        </p:txBody>
      </p:sp>
    </p:spTree>
    <p:extLst>
      <p:ext uri="{BB962C8B-B14F-4D97-AF65-F5344CB8AC3E}">
        <p14:creationId xmlns:p14="http://schemas.microsoft.com/office/powerpoint/2010/main" val="17657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lay.msg5.haje.org/i/1005784468.png">
            <a:extLst>
              <a:ext uri="{FF2B5EF4-FFF2-40B4-BE49-F238E27FC236}">
                <a16:creationId xmlns:a16="http://schemas.microsoft.com/office/drawing/2014/main" id="{FF2CF139-0B7E-4C7C-9A5F-60E36B4EB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4458">
            <a:off x="451880" y="586453"/>
            <a:ext cx="1832532" cy="183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play.msg5.haje.org/i/3879521045.png">
            <a:extLst>
              <a:ext uri="{FF2B5EF4-FFF2-40B4-BE49-F238E27FC236}">
                <a16:creationId xmlns:a16="http://schemas.microsoft.com/office/drawing/2014/main" id="{5AD384E4-23C8-4B30-AA61-096695EFB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486841" y="2535928"/>
            <a:ext cx="2345483" cy="234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play.msg5.haje.org/i/1644447979.png">
            <a:extLst>
              <a:ext uri="{FF2B5EF4-FFF2-40B4-BE49-F238E27FC236}">
                <a16:creationId xmlns:a16="http://schemas.microsoft.com/office/drawing/2014/main" id="{B7B44F13-7048-4B84-B9C5-DA9AAD937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21">
            <a:off x="1610312" y="-390690"/>
            <a:ext cx="1230886" cy="1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play.msg5.haje.org/i/3368394504.png">
            <a:extLst>
              <a:ext uri="{FF2B5EF4-FFF2-40B4-BE49-F238E27FC236}">
                <a16:creationId xmlns:a16="http://schemas.microsoft.com/office/drawing/2014/main" id="{390EC763-9AB3-4434-B40F-53C39DF7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4324">
            <a:off x="6405" y="4721737"/>
            <a:ext cx="4272523" cy="42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21CAFB-08AD-4235-9D47-6158C22E60EE}"/>
              </a:ext>
            </a:extLst>
          </p:cNvPr>
          <p:cNvGrpSpPr/>
          <p:nvPr/>
        </p:nvGrpSpPr>
        <p:grpSpPr>
          <a:xfrm>
            <a:off x="7666464" y="-266762"/>
            <a:ext cx="3313652" cy="7950861"/>
            <a:chOff x="2888610" y="-119578"/>
            <a:chExt cx="3313652" cy="7950861"/>
          </a:xfrm>
          <a:effectLst>
            <a:glow rad="1346200">
              <a:schemeClr val="bg1">
                <a:alpha val="28000"/>
              </a:schemeClr>
            </a:glo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EE12DF6-7B21-4477-B714-0A5FA3B86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11" t="7604" r="7018"/>
            <a:stretch/>
          </p:blipFill>
          <p:spPr>
            <a:xfrm>
              <a:off x="2888611" y="1888807"/>
              <a:ext cx="3313651" cy="193126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330BCD-14C7-49FA-964A-B7671018D3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156" t="7064" r="7110"/>
            <a:stretch/>
          </p:blipFill>
          <p:spPr>
            <a:xfrm>
              <a:off x="2888610" y="-119578"/>
              <a:ext cx="3313652" cy="19456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1C725E-71E5-4893-9CC7-E6807A7FF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225" t="7096" r="7110"/>
            <a:stretch/>
          </p:blipFill>
          <p:spPr>
            <a:xfrm>
              <a:off x="2888610" y="5884716"/>
              <a:ext cx="3313652" cy="194656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C5F268-A6F6-4CB8-9710-07EF747BB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087" t="7223" r="7041"/>
            <a:stretch/>
          </p:blipFill>
          <p:spPr>
            <a:xfrm>
              <a:off x="2888610" y="3882778"/>
              <a:ext cx="3313652" cy="19392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D7ECF5-D80D-4F67-84BD-C65DC294ED13}"/>
              </a:ext>
            </a:extLst>
          </p:cNvPr>
          <p:cNvSpPr txBox="1"/>
          <p:nvPr/>
        </p:nvSpPr>
        <p:spPr>
          <a:xfrm rot="20923695">
            <a:off x="1750901" y="1645430"/>
            <a:ext cx="86901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n w="76200">
                  <a:noFill/>
                </a:ln>
                <a:solidFill>
                  <a:schemeClr val="bg1"/>
                </a:solidFill>
                <a:effectLst>
                  <a:glow rad="1270000">
                    <a:schemeClr val="tx1">
                      <a:alpha val="7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ug Me Tight" pitchFamily="50" charset="0"/>
              </a:rPr>
              <a:t>msg5.haje.org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CCFFE2-5526-4619-8E37-43D5CD5E8A3E}"/>
              </a:ext>
            </a:extLst>
          </p:cNvPr>
          <p:cNvSpPr txBox="1"/>
          <p:nvPr/>
        </p:nvSpPr>
        <p:spPr>
          <a:xfrm>
            <a:off x="3478937" y="5081186"/>
            <a:ext cx="52341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76200">
                  <a:noFill/>
                </a:ln>
                <a:solidFill>
                  <a:schemeClr val="bg1"/>
                </a:solidFill>
                <a:effectLst>
                  <a:glow rad="1270000">
                    <a:schemeClr val="tx1">
                      <a:alpha val="7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Hug Me Tight" pitchFamily="50" charset="0"/>
              </a:rPr>
              <a:t>Play right now!</a:t>
            </a:r>
          </a:p>
        </p:txBody>
      </p:sp>
    </p:spTree>
    <p:extLst>
      <p:ext uri="{BB962C8B-B14F-4D97-AF65-F5344CB8AC3E}">
        <p14:creationId xmlns:p14="http://schemas.microsoft.com/office/powerpoint/2010/main" val="288601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8B2-38BE-48A0-BE17-7059F973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MSG5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91F33-694F-4240-B6C6-D8A854CF8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0886" y="1825625"/>
            <a:ext cx="7532914" cy="4351338"/>
          </a:xfrm>
        </p:spPr>
        <p:txBody>
          <a:bodyPr/>
          <a:lstStyle/>
          <a:p>
            <a:r>
              <a:rPr lang="en-US" dirty="0"/>
              <a:t>MSG5 = Mini Speed Game </a:t>
            </a:r>
            <a:r>
              <a:rPr lang="en-US" dirty="0">
                <a:solidFill>
                  <a:srgbClr val="FFC000"/>
                </a:solidFill>
              </a:rPr>
              <a:t>5</a:t>
            </a:r>
          </a:p>
          <a:p>
            <a:pPr lvl="1"/>
            <a:r>
              <a:rPr lang="ko-KR" altLang="en-US" dirty="0"/>
              <a:t>스피디한 미니 게임</a:t>
            </a:r>
            <a:endParaRPr lang="en-US" altLang="ko-KR" dirty="0"/>
          </a:p>
          <a:p>
            <a:pPr lvl="1"/>
            <a:r>
              <a:rPr lang="en-US" dirty="0">
                <a:solidFill>
                  <a:srgbClr val="FFC000"/>
                </a:solidFill>
              </a:rPr>
              <a:t>5</a:t>
            </a:r>
            <a:r>
              <a:rPr lang="ko-KR" altLang="en-US" dirty="0"/>
              <a:t>초 플레이</a:t>
            </a:r>
            <a:r>
              <a:rPr lang="en-US" altLang="ko-KR" dirty="0"/>
              <a:t>, </a:t>
            </a:r>
            <a:r>
              <a:rPr lang="en-US" altLang="ko-KR" dirty="0">
                <a:solidFill>
                  <a:srgbClr val="FFC000"/>
                </a:solidFill>
              </a:rPr>
              <a:t>5</a:t>
            </a:r>
            <a:r>
              <a:rPr lang="ko-KR" altLang="en-US" dirty="0"/>
              <a:t>초 휴식</a:t>
            </a:r>
            <a:endParaRPr lang="en-US" altLang="ko-KR" dirty="0"/>
          </a:p>
          <a:p>
            <a:pPr lvl="1"/>
            <a:r>
              <a:rPr lang="en-US" i="1" dirty="0"/>
              <a:t>… </a:t>
            </a:r>
            <a:r>
              <a:rPr lang="ko-KR" altLang="en-US" i="1" dirty="0"/>
              <a:t>어떻게 재밌게 만들지</a:t>
            </a:r>
            <a:r>
              <a:rPr lang="en-US" altLang="ko-KR" i="1" dirty="0"/>
              <a:t>?</a:t>
            </a:r>
            <a:endParaRPr lang="en-US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D45B2F-6F9A-4E57-B1AB-FDF4CA2F9F44}"/>
              </a:ext>
            </a:extLst>
          </p:cNvPr>
          <p:cNvGrpSpPr/>
          <p:nvPr/>
        </p:nvGrpSpPr>
        <p:grpSpPr>
          <a:xfrm>
            <a:off x="1164771" y="2221009"/>
            <a:ext cx="1959429" cy="3743919"/>
            <a:chOff x="674915" y="-915942"/>
            <a:chExt cx="3782785" cy="7227842"/>
          </a:xfrm>
        </p:grpSpPr>
        <p:pic>
          <p:nvPicPr>
            <p:cNvPr id="1028" name="Picture 4" descr="Amazon.com : 1.75 lbs Bottle-Monosodium Glutamate MSG/Glutamato Monosodico  Kosher : Grocery &amp; Gourmet Food">
              <a:extLst>
                <a:ext uri="{FF2B5EF4-FFF2-40B4-BE49-F238E27FC236}">
                  <a16:creationId xmlns:a16="http://schemas.microsoft.com/office/drawing/2014/main" id="{AE797301-8652-44E8-A9DD-A36487AC9E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17" b="91792" l="10000" r="90000">
                          <a14:foregroundMark x1="37625" y1="7917" x2="46750" y2="8583"/>
                          <a14:foregroundMark x1="46750" y1="8583" x2="61167" y2="7917"/>
                          <a14:foregroundMark x1="61167" y1="7917" x2="62083" y2="7917"/>
                          <a14:foregroundMark x1="36500" y1="83500" x2="38083" y2="90750"/>
                          <a14:foregroundMark x1="38083" y1="90750" x2="53292" y2="92375"/>
                          <a14:foregroundMark x1="53292" y1="92375" x2="60292" y2="91792"/>
                          <a14:foregroundMark x1="60292" y1="91792" x2="62917" y2="85250"/>
                          <a14:foregroundMark x1="62917" y1="85250" x2="62875" y2="85083"/>
                          <a14:foregroundMark x1="43333" y1="52667" x2="58958" y2="53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5" t="4922" r="34449" b="5708"/>
            <a:stretch/>
          </p:blipFill>
          <p:spPr bwMode="auto">
            <a:xfrm>
              <a:off x="674915" y="2697979"/>
              <a:ext cx="1273629" cy="3613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mazon.com : 1.75 lbs Bottle-Monosodium Glutamate MSG/Glutamato Monosodico  Kosher : Grocery &amp; Gourmet Food">
              <a:extLst>
                <a:ext uri="{FF2B5EF4-FFF2-40B4-BE49-F238E27FC236}">
                  <a16:creationId xmlns:a16="http://schemas.microsoft.com/office/drawing/2014/main" id="{D3BC3B46-5929-4B8C-A531-4A2C8C1251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17" b="91792" l="10000" r="90000">
                          <a14:foregroundMark x1="37625" y1="7917" x2="46750" y2="8583"/>
                          <a14:foregroundMark x1="46750" y1="8583" x2="61167" y2="7917"/>
                          <a14:foregroundMark x1="61167" y1="7917" x2="62083" y2="7917"/>
                          <a14:foregroundMark x1="36500" y1="83500" x2="38083" y2="90750"/>
                          <a14:foregroundMark x1="38083" y1="90750" x2="53292" y2="92375"/>
                          <a14:foregroundMark x1="53292" y1="92375" x2="60292" y2="91792"/>
                          <a14:foregroundMark x1="60292" y1="91792" x2="62917" y2="85250"/>
                          <a14:foregroundMark x1="62917" y1="85250" x2="62875" y2="85083"/>
                          <a14:foregroundMark x1="43333" y1="52667" x2="58958" y2="53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5" t="4922" r="34449" b="5708"/>
            <a:stretch/>
          </p:blipFill>
          <p:spPr bwMode="auto">
            <a:xfrm>
              <a:off x="1929493" y="2697979"/>
              <a:ext cx="1273629" cy="3613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Amazon.com : 1.75 lbs Bottle-Monosodium Glutamate MSG/Glutamato Monosodico  Kosher : Grocery &amp; Gourmet Food">
              <a:extLst>
                <a:ext uri="{FF2B5EF4-FFF2-40B4-BE49-F238E27FC236}">
                  <a16:creationId xmlns:a16="http://schemas.microsoft.com/office/drawing/2014/main" id="{81F5B4EF-EB30-429B-BE9D-B34B80A8E1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17" b="91792" l="10000" r="90000">
                          <a14:foregroundMark x1="37625" y1="7917" x2="46750" y2="8583"/>
                          <a14:foregroundMark x1="46750" y1="8583" x2="61167" y2="7917"/>
                          <a14:foregroundMark x1="61167" y1="7917" x2="62083" y2="7917"/>
                          <a14:foregroundMark x1="36500" y1="83500" x2="38083" y2="90750"/>
                          <a14:foregroundMark x1="38083" y1="90750" x2="53292" y2="92375"/>
                          <a14:foregroundMark x1="53292" y1="92375" x2="60292" y2="91792"/>
                          <a14:foregroundMark x1="60292" y1="91792" x2="62917" y2="85250"/>
                          <a14:foregroundMark x1="62917" y1="85250" x2="62875" y2="85083"/>
                          <a14:foregroundMark x1="43333" y1="52667" x2="58958" y2="53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5" t="4922" r="34449" b="5708"/>
            <a:stretch/>
          </p:blipFill>
          <p:spPr bwMode="auto">
            <a:xfrm>
              <a:off x="3184071" y="2697979"/>
              <a:ext cx="1273629" cy="3613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mazon.com : 1.75 lbs Bottle-Monosodium Glutamate MSG/Glutamato Monosodico  Kosher : Grocery &amp; Gourmet Food">
              <a:extLst>
                <a:ext uri="{FF2B5EF4-FFF2-40B4-BE49-F238E27FC236}">
                  <a16:creationId xmlns:a16="http://schemas.microsoft.com/office/drawing/2014/main" id="{17153BCC-6188-4292-B274-5BD4EAA1F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17" b="91792" l="10000" r="90000">
                          <a14:foregroundMark x1="37625" y1="7917" x2="46750" y2="8583"/>
                          <a14:foregroundMark x1="46750" y1="8583" x2="61167" y2="7917"/>
                          <a14:foregroundMark x1="61167" y1="7917" x2="62083" y2="7917"/>
                          <a14:foregroundMark x1="36500" y1="83500" x2="38083" y2="90750"/>
                          <a14:foregroundMark x1="38083" y1="90750" x2="53292" y2="92375"/>
                          <a14:foregroundMark x1="53292" y1="92375" x2="60292" y2="91792"/>
                          <a14:foregroundMark x1="60292" y1="91792" x2="62917" y2="85250"/>
                          <a14:foregroundMark x1="62917" y1="85250" x2="62875" y2="85083"/>
                          <a14:foregroundMark x1="43333" y1="52667" x2="58958" y2="53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5" t="4922" r="34449" b="5708"/>
            <a:stretch/>
          </p:blipFill>
          <p:spPr bwMode="auto">
            <a:xfrm>
              <a:off x="1311729" y="-915942"/>
              <a:ext cx="1273629" cy="3613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Amazon.com : 1.75 lbs Bottle-Monosodium Glutamate MSG/Glutamato Monosodico  Kosher : Grocery &amp; Gourmet Food">
              <a:extLst>
                <a:ext uri="{FF2B5EF4-FFF2-40B4-BE49-F238E27FC236}">
                  <a16:creationId xmlns:a16="http://schemas.microsoft.com/office/drawing/2014/main" id="{DC2BE971-0052-46E8-83BD-8B1B0E2A54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17" b="91792" l="10000" r="90000">
                          <a14:foregroundMark x1="37625" y1="7917" x2="46750" y2="8583"/>
                          <a14:foregroundMark x1="46750" y1="8583" x2="61167" y2="7917"/>
                          <a14:foregroundMark x1="61167" y1="7917" x2="62083" y2="7917"/>
                          <a14:foregroundMark x1="36500" y1="83500" x2="38083" y2="90750"/>
                          <a14:foregroundMark x1="38083" y1="90750" x2="53292" y2="92375"/>
                          <a14:foregroundMark x1="53292" y1="92375" x2="60292" y2="91792"/>
                          <a14:foregroundMark x1="60292" y1="91792" x2="62917" y2="85250"/>
                          <a14:foregroundMark x1="62917" y1="85250" x2="62875" y2="85083"/>
                          <a14:foregroundMark x1="43333" y1="52667" x2="58958" y2="537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55" t="4922" r="34449" b="5708"/>
            <a:stretch/>
          </p:blipFill>
          <p:spPr bwMode="auto">
            <a:xfrm>
              <a:off x="2566307" y="-915942"/>
              <a:ext cx="1273629" cy="3613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0853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A9CBD-05E9-4238-933C-4E27D5AF4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</a:t>
            </a:r>
            <a:r>
              <a:rPr lang="ko-KR" altLang="en-US" dirty="0"/>
              <a:t> </a:t>
            </a:r>
            <a:r>
              <a:rPr lang="en-US" altLang="ko-KR" dirty="0"/>
              <a:t>Minigame</a:t>
            </a:r>
            <a:r>
              <a:rPr lang="ko-KR" altLang="en-US" dirty="0"/>
              <a:t> </a:t>
            </a:r>
            <a:r>
              <a:rPr lang="en-US" altLang="ko-KR" dirty="0"/>
              <a:t>Collection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9F5F0-3198-41BF-8585-8C45AEEBA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770" y="1825625"/>
            <a:ext cx="6760029" cy="4351338"/>
          </a:xfrm>
        </p:spPr>
        <p:txBody>
          <a:bodyPr/>
          <a:lstStyle/>
          <a:p>
            <a:r>
              <a:rPr lang="ko-KR" altLang="en-US" dirty="0"/>
              <a:t>여러 플레이어가 경쟁하는 미니게임</a:t>
            </a:r>
            <a:endParaRPr lang="en-US" altLang="ko-KR" dirty="0"/>
          </a:p>
          <a:p>
            <a:pPr lvl="1"/>
            <a:r>
              <a:rPr lang="en-US" altLang="ko-KR" dirty="0"/>
              <a:t>Casual &amp; Social</a:t>
            </a:r>
          </a:p>
          <a:p>
            <a:pPr lvl="2"/>
            <a:r>
              <a:rPr lang="en-US" altLang="ko-KR" dirty="0"/>
              <a:t>Fun to play</a:t>
            </a:r>
          </a:p>
          <a:p>
            <a:pPr lvl="2"/>
            <a:r>
              <a:rPr lang="en-US" altLang="ko-KR" dirty="0"/>
              <a:t>Easy to share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C8ECD-C3C5-4E88-AF4B-F7D94196C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3124090" cy="4667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2C1612-0179-4766-9D0C-254B1B22E208}"/>
              </a:ext>
            </a:extLst>
          </p:cNvPr>
          <p:cNvSpPr txBox="1"/>
          <p:nvPr/>
        </p:nvSpPr>
        <p:spPr>
          <a:xfrm>
            <a:off x="4288972" y="5838409"/>
            <a:ext cx="26228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sym typeface="Wingdings" panose="05000000000000000000" pitchFamily="2" charset="2"/>
              </a:rPr>
              <a:t> </a:t>
            </a:r>
            <a:r>
              <a:rPr lang="ko-KR" altLang="en-US" sz="1600" dirty="0">
                <a:solidFill>
                  <a:schemeClr val="bg1"/>
                </a:solidFill>
              </a:rPr>
              <a:t>아이디어 피칭 당시 문서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890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FA8637-2878-4AE5-B2F2-87B2C5137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6" b="66113"/>
          <a:stretch/>
        </p:blipFill>
        <p:spPr>
          <a:xfrm>
            <a:off x="2515158" y="1779446"/>
            <a:ext cx="7161684" cy="3797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D1F4B9-B7C8-404D-8B59-92ADF826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design – Core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B7AF86-E5BA-4B22-B51D-D1D545A2C1FB}"/>
              </a:ext>
            </a:extLst>
          </p:cNvPr>
          <p:cNvSpPr/>
          <p:nvPr/>
        </p:nvSpPr>
        <p:spPr>
          <a:xfrm>
            <a:off x="3059903" y="2787905"/>
            <a:ext cx="1684737" cy="999161"/>
          </a:xfrm>
          <a:prstGeom prst="rect">
            <a:avLst/>
          </a:prstGeom>
          <a:blipFill dpi="0" rotWithShape="1">
            <a:blip r:embed="rId3">
              <a:alphaModFix amt="7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DE4054-D311-4150-9FA1-84A002FA57D2}"/>
              </a:ext>
            </a:extLst>
          </p:cNvPr>
          <p:cNvSpPr txBox="1"/>
          <p:nvPr/>
        </p:nvSpPr>
        <p:spPr>
          <a:xfrm>
            <a:off x="445423" y="1779446"/>
            <a:ext cx="1672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초 플레이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4B219-8C5F-4794-B4AB-278CF9FEDF70}"/>
              </a:ext>
            </a:extLst>
          </p:cNvPr>
          <p:cNvSpPr txBox="1"/>
          <p:nvPr/>
        </p:nvSpPr>
        <p:spPr>
          <a:xfrm>
            <a:off x="10112797" y="1779446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초 휴식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0EE7B-72C4-47D4-B563-DCB367ED3376}"/>
              </a:ext>
            </a:extLst>
          </p:cNvPr>
          <p:cNvSpPr txBox="1"/>
          <p:nvPr/>
        </p:nvSpPr>
        <p:spPr>
          <a:xfrm>
            <a:off x="9835506" y="2779103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현재 랭킹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D24A5F-14C8-4712-B4FC-C37AC11FE8E6}"/>
              </a:ext>
            </a:extLst>
          </p:cNvPr>
          <p:cNvSpPr txBox="1"/>
          <p:nvPr/>
        </p:nvSpPr>
        <p:spPr>
          <a:xfrm>
            <a:off x="10530646" y="3565395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누적 랭킹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일일 초기화</a:t>
            </a:r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E12548-1AA3-4DFA-8E43-4AE60F49E455}"/>
              </a:ext>
            </a:extLst>
          </p:cNvPr>
          <p:cNvSpPr txBox="1"/>
          <p:nvPr/>
        </p:nvSpPr>
        <p:spPr>
          <a:xfrm>
            <a:off x="10153185" y="4787273"/>
            <a:ext cx="117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감정 표현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60ACA7-8946-4769-A359-11EA9DAC1EF9}"/>
              </a:ext>
            </a:extLst>
          </p:cNvPr>
          <p:cNvSpPr txBox="1"/>
          <p:nvPr/>
        </p:nvSpPr>
        <p:spPr>
          <a:xfrm>
            <a:off x="722713" y="2702710"/>
            <a:ext cx="1633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간단한 조작법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방향키 </a:t>
            </a:r>
            <a:r>
              <a:rPr lang="en-US" altLang="ko-KR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Space)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5DF2BE-E9B3-4EF3-81EC-5F9E2DF0D4DF}"/>
              </a:ext>
            </a:extLst>
          </p:cNvPr>
          <p:cNvSpPr txBox="1"/>
          <p:nvPr/>
        </p:nvSpPr>
        <p:spPr>
          <a:xfrm>
            <a:off x="499499" y="4833440"/>
            <a:ext cx="1633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네트워크로 다같이 경쟁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D73661-F3F3-40AD-A3D3-69C7360A69B2}"/>
              </a:ext>
            </a:extLst>
          </p:cNvPr>
          <p:cNvSpPr txBox="1"/>
          <p:nvPr/>
        </p:nvSpPr>
        <p:spPr>
          <a:xfrm>
            <a:off x="132289" y="3678209"/>
            <a:ext cx="141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직관적인 게임플레이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81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8F8C-3D8F-4A83-87EB-C3E386FC8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design – Fun little</a:t>
            </a:r>
            <a:r>
              <a:rPr lang="ko-KR" altLang="en-US" dirty="0"/>
              <a:t> </a:t>
            </a:r>
            <a:r>
              <a:rPr lang="en-US" dirty="0"/>
              <a:t>things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05F677-1947-4962-9FF5-8CCFBE856359}"/>
              </a:ext>
            </a:extLst>
          </p:cNvPr>
          <p:cNvGrpSpPr/>
          <p:nvPr/>
        </p:nvGrpSpPr>
        <p:grpSpPr>
          <a:xfrm>
            <a:off x="3377214" y="1855231"/>
            <a:ext cx="3785902" cy="2690339"/>
            <a:chOff x="-422107" y="541204"/>
            <a:chExt cx="6712585" cy="4770096"/>
          </a:xfrm>
        </p:grpSpPr>
        <p:pic>
          <p:nvPicPr>
            <p:cNvPr id="6" name="Picture 6" descr="https://play.msg5.haje.org/i/3879521045.png">
              <a:extLst>
                <a:ext uri="{FF2B5EF4-FFF2-40B4-BE49-F238E27FC236}">
                  <a16:creationId xmlns:a16="http://schemas.microsoft.com/office/drawing/2014/main" id="{6FE6633A-069A-4011-97BC-7EEBFBBFB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2360">
              <a:off x="-422107" y="2965818"/>
              <a:ext cx="2345483" cy="23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https://play.msg5.haje.org/i/3368394504.png">
              <a:extLst>
                <a:ext uri="{FF2B5EF4-FFF2-40B4-BE49-F238E27FC236}">
                  <a16:creationId xmlns:a16="http://schemas.microsoft.com/office/drawing/2014/main" id="{6F28ACB3-BD92-4837-8BD9-8596374CA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24324">
              <a:off x="759589" y="541204"/>
              <a:ext cx="4272524" cy="4272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s://play.msg5.haje.org/i/1644447979.png">
              <a:extLst>
                <a:ext uri="{FF2B5EF4-FFF2-40B4-BE49-F238E27FC236}">
                  <a16:creationId xmlns:a16="http://schemas.microsoft.com/office/drawing/2014/main" id="{D0897F60-F60E-4E9C-B41D-A0E09890F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12254">
              <a:off x="4338294" y="3162468"/>
              <a:ext cx="1952184" cy="1952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play.msg5.haje.org/i/1005784468.png">
              <a:extLst>
                <a:ext uri="{FF2B5EF4-FFF2-40B4-BE49-F238E27FC236}">
                  <a16:creationId xmlns:a16="http://schemas.microsoft.com/office/drawing/2014/main" id="{51C2CE65-F2B5-481D-9C07-6F084FAE2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4997">
              <a:off x="4398122" y="1252887"/>
              <a:ext cx="1832532" cy="1832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564BAF-6581-4DEF-8BF5-69E745237A5C}"/>
              </a:ext>
            </a:extLst>
          </p:cNvPr>
          <p:cNvSpPr txBox="1"/>
          <p:nvPr/>
        </p:nvSpPr>
        <p:spPr>
          <a:xfrm>
            <a:off x="1204676" y="4845880"/>
            <a:ext cx="4410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 avatar generation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+ Hair + Eye</a:t>
            </a:r>
            <a:r>
              <a:rPr lang="ko-KR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Nose</a:t>
            </a:r>
            <a:r>
              <a:rPr lang="ko-KR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Mouth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emote">
            <a:hlinkClick r:id="" action="ppaction://media"/>
            <a:extLst>
              <a:ext uri="{FF2B5EF4-FFF2-40B4-BE49-F238E27FC236}">
                <a16:creationId xmlns:a16="http://schemas.microsoft.com/office/drawing/2014/main" id="{418FF2D1-9FAC-42FA-836C-43A4DFDF21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7026" r="7530"/>
          <a:stretch/>
        </p:blipFill>
        <p:spPr>
          <a:xfrm>
            <a:off x="7590746" y="2015588"/>
            <a:ext cx="4264305" cy="2516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148BD2-CFDA-4F8E-8E0B-40E229B3944B}"/>
              </a:ext>
            </a:extLst>
          </p:cNvPr>
          <p:cNvSpPr txBox="1"/>
          <p:nvPr/>
        </p:nvSpPr>
        <p:spPr>
          <a:xfrm>
            <a:off x="9185731" y="484588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E90A6-6546-4E01-B0F7-922CF48B49A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r="6875"/>
          <a:stretch/>
        </p:blipFill>
        <p:spPr>
          <a:xfrm>
            <a:off x="7590746" y="2035761"/>
            <a:ext cx="4264304" cy="2492661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2C2632B6-D8E7-1C79-8BA7-F9D93F60EB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336" y="1639824"/>
            <a:ext cx="1565336" cy="3173656"/>
          </a:xfrm>
          <a:prstGeom prst="rect">
            <a:avLst/>
          </a:prstGeom>
        </p:spPr>
      </p:pic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49E7EE28-39B7-A126-1643-59A11C6DC8B7}"/>
              </a:ext>
            </a:extLst>
          </p:cNvPr>
          <p:cNvSpPr/>
          <p:nvPr/>
        </p:nvSpPr>
        <p:spPr>
          <a:xfrm>
            <a:off x="2242070" y="2952602"/>
            <a:ext cx="1167631" cy="711197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0D53A-6792-48AF-A9AB-63FF20171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</a:t>
            </a:r>
            <a:r>
              <a:rPr lang="ko-KR" altLang="en-US" dirty="0"/>
              <a:t> </a:t>
            </a:r>
            <a:r>
              <a:rPr lang="en-US" altLang="ko-KR" dirty="0"/>
              <a:t>design</a:t>
            </a:r>
            <a:r>
              <a:rPr lang="ko-KR" altLang="en-US" dirty="0"/>
              <a:t> </a:t>
            </a:r>
            <a:r>
              <a:rPr lang="en-US" altLang="ko-KR" dirty="0"/>
              <a:t>–</a:t>
            </a:r>
            <a:r>
              <a:rPr lang="ko-KR" altLang="en-US" dirty="0"/>
              <a:t> </a:t>
            </a:r>
            <a:r>
              <a:rPr lang="en-US" altLang="ko-KR" dirty="0"/>
              <a:t>Social features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DB0BC-F99C-4EC9-8909-2DB10757A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888" y="2551610"/>
            <a:ext cx="2711912" cy="1970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08F82C-2A94-46E1-A49C-44E0941ED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78" t="32527" r="21395"/>
          <a:stretch/>
        </p:blipFill>
        <p:spPr>
          <a:xfrm>
            <a:off x="4222782" y="2138420"/>
            <a:ext cx="3746435" cy="2581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2E282C-14F2-4CE6-8EA1-488469453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00" y="2519862"/>
            <a:ext cx="2517211" cy="1970676"/>
          </a:xfrm>
          <a:prstGeom prst="rect">
            <a:avLst/>
          </a:prstGeom>
        </p:spPr>
      </p:pic>
      <p:pic>
        <p:nvPicPr>
          <p:cNvPr id="6146" name="Picture 2" descr="About Twitter Spaces">
            <a:extLst>
              <a:ext uri="{FF2B5EF4-FFF2-40B4-BE49-F238E27FC236}">
                <a16:creationId xmlns:a16="http://schemas.microsoft.com/office/drawing/2014/main" id="{76146CA5-75A1-43D3-BB90-0846C1699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963" y="1888828"/>
            <a:ext cx="1325564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lack for Desktop on the Mac App Store">
            <a:extLst>
              <a:ext uri="{FF2B5EF4-FFF2-40B4-BE49-F238E27FC236}">
                <a16:creationId xmlns:a16="http://schemas.microsoft.com/office/drawing/2014/main" id="{1BAAA699-6EA7-4994-BB9E-CB2787525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8" y="2020747"/>
            <a:ext cx="1061726" cy="106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1DE098-1B11-4D7A-85E7-00995C058937}"/>
              </a:ext>
            </a:extLst>
          </p:cNvPr>
          <p:cNvSpPr txBox="1"/>
          <p:nvPr/>
        </p:nvSpPr>
        <p:spPr>
          <a:xfrm>
            <a:off x="4641917" y="4936479"/>
            <a:ext cx="2908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high scores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2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9AE27-0D60-4049-AC9F-B61512AB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4DDEF-BF0C-4A4B-8FE3-48E87E463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/>
              <a:t>Client – Godot Engine (HTML)</a:t>
            </a:r>
          </a:p>
          <a:p>
            <a:pPr>
              <a:lnSpc>
                <a:spcPct val="250000"/>
              </a:lnSpc>
            </a:pPr>
            <a:r>
              <a:rPr lang="en-US" dirty="0"/>
              <a:t>Backend</a:t>
            </a:r>
          </a:p>
          <a:p>
            <a:pPr lvl="1">
              <a:lnSpc>
                <a:spcPct val="250000"/>
              </a:lnSpc>
            </a:pPr>
            <a:r>
              <a:rPr lang="en-US" dirty="0"/>
              <a:t>Game server – </a:t>
            </a:r>
            <a:r>
              <a:rPr lang="en-US" dirty="0" err="1"/>
              <a:t>Websockets</a:t>
            </a:r>
            <a:r>
              <a:rPr lang="en-US" dirty="0"/>
              <a:t> on Python</a:t>
            </a:r>
          </a:p>
          <a:p>
            <a:pPr lvl="1">
              <a:lnSpc>
                <a:spcPct val="250000"/>
              </a:lnSpc>
            </a:pPr>
            <a:r>
              <a:rPr lang="en-US" dirty="0"/>
              <a:t>Share server – Flask on Python</a:t>
            </a:r>
          </a:p>
        </p:txBody>
      </p:sp>
      <p:pic>
        <p:nvPicPr>
          <p:cNvPr id="10244" name="Picture 4" descr="https://godotengine.org/assets/press/logo_large_color_dark.png">
            <a:extLst>
              <a:ext uri="{FF2B5EF4-FFF2-40B4-BE49-F238E27FC236}">
                <a16:creationId xmlns:a16="http://schemas.microsoft.com/office/drawing/2014/main" id="{DF64574C-28FA-409C-9989-482004DDD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78" y="2076679"/>
            <a:ext cx="2373085" cy="95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4271C2-ADE5-4AF3-A07F-02B0FC686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99514" y="4299628"/>
            <a:ext cx="3690257" cy="922564"/>
          </a:xfrm>
          <a:prstGeom prst="rect">
            <a:avLst/>
          </a:prstGeom>
        </p:spPr>
      </p:pic>
      <p:pic>
        <p:nvPicPr>
          <p:cNvPr id="10248" name="Picture 8" descr="HTML5 – Wikipédia, a enciclopédia livre">
            <a:extLst>
              <a:ext uri="{FF2B5EF4-FFF2-40B4-BE49-F238E27FC236}">
                <a16:creationId xmlns:a16="http://schemas.microsoft.com/office/drawing/2014/main" id="{ED02B9E6-F559-44CF-83B7-02BD13A3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935" y="2076679"/>
            <a:ext cx="963386" cy="96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lask: web development, one drop at a time">
            <a:extLst>
              <a:ext uri="{FF2B5EF4-FFF2-40B4-BE49-F238E27FC236}">
                <a16:creationId xmlns:a16="http://schemas.microsoft.com/office/drawing/2014/main" id="{8A1E3AB0-DD5A-41C2-B740-55D8A81C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78" y="5289660"/>
            <a:ext cx="2266950" cy="88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658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7B681-8BC4-49C4-9219-78589DDB6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  <a:r>
              <a:rPr lang="ko-KR" altLang="en-US" dirty="0"/>
              <a:t> </a:t>
            </a:r>
            <a:r>
              <a:rPr lang="en-US" altLang="ko-KR" dirty="0"/>
              <a:t>plans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F6A64-991F-4D1D-ABF2-08CEACFA2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 integration</a:t>
            </a:r>
          </a:p>
          <a:p>
            <a:pPr lvl="1"/>
            <a:r>
              <a:rPr lang="en-US" b="1" dirty="0"/>
              <a:t>Persistent account</a:t>
            </a:r>
          </a:p>
          <a:p>
            <a:pPr lvl="1"/>
            <a:r>
              <a:rPr lang="en-US" dirty="0"/>
              <a:t>Collectibles</a:t>
            </a:r>
          </a:p>
          <a:p>
            <a:pPr lvl="1"/>
            <a:r>
              <a:rPr lang="en-US" dirty="0"/>
              <a:t>Achievements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D7C169-00D0-C3EC-DD70-F52513C14163}"/>
              </a:ext>
            </a:extLst>
          </p:cNvPr>
          <p:cNvGrpSpPr/>
          <p:nvPr/>
        </p:nvGrpSpPr>
        <p:grpSpPr>
          <a:xfrm>
            <a:off x="6271094" y="2094959"/>
            <a:ext cx="5364646" cy="3129964"/>
            <a:chOff x="2624924" y="4001294"/>
            <a:chExt cx="3449006" cy="20122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A4FE82-75ED-9322-135B-A33605787ACA}"/>
                </a:ext>
              </a:extLst>
            </p:cNvPr>
            <p:cNvGrpSpPr/>
            <p:nvPr/>
          </p:nvGrpSpPr>
          <p:grpSpPr>
            <a:xfrm>
              <a:off x="2675823" y="4001294"/>
              <a:ext cx="2831748" cy="2012298"/>
              <a:chOff x="-422107" y="541204"/>
              <a:chExt cx="6712585" cy="4770096"/>
            </a:xfrm>
          </p:grpSpPr>
          <p:pic>
            <p:nvPicPr>
              <p:cNvPr id="5" name="Picture 6" descr="https://play.msg5.haje.org/i/3879521045.png">
                <a:extLst>
                  <a:ext uri="{FF2B5EF4-FFF2-40B4-BE49-F238E27FC236}">
                    <a16:creationId xmlns:a16="http://schemas.microsoft.com/office/drawing/2014/main" id="{1727AEBC-5C48-E343-6FEC-432B42A59A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212360">
                <a:off x="-422107" y="2965818"/>
                <a:ext cx="2345483" cy="23454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10" descr="https://play.msg5.haje.org/i/3368394504.png">
                <a:extLst>
                  <a:ext uri="{FF2B5EF4-FFF2-40B4-BE49-F238E27FC236}">
                    <a16:creationId xmlns:a16="http://schemas.microsoft.com/office/drawing/2014/main" id="{D20FF049-F4EB-DF80-77F9-FFAA95C79C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24324">
                <a:off x="759589" y="541204"/>
                <a:ext cx="4272524" cy="42725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8" descr="https://play.msg5.haje.org/i/1644447979.png">
                <a:extLst>
                  <a:ext uri="{FF2B5EF4-FFF2-40B4-BE49-F238E27FC236}">
                    <a16:creationId xmlns:a16="http://schemas.microsoft.com/office/drawing/2014/main" id="{A58DFBEA-E260-2DA2-DD60-9CD3A8BBA5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512254">
                <a:off x="4338294" y="3162468"/>
                <a:ext cx="1952184" cy="1952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s://play.msg5.haje.org/i/1005784468.png">
                <a:extLst>
                  <a:ext uri="{FF2B5EF4-FFF2-40B4-BE49-F238E27FC236}">
                    <a16:creationId xmlns:a16="http://schemas.microsoft.com/office/drawing/2014/main" id="{EDC11799-2AD4-97D8-1A78-FDBF6F7333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44997">
                <a:off x="4398122" y="1252887"/>
                <a:ext cx="1832532" cy="1832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53E249-8CA5-8BEB-A03A-3AC3324CD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500" r="91429">
                          <a14:foregroundMark x1="7500" y1="43889" x2="30357" y2="51111"/>
                          <a14:foregroundMark x1="30357" y1="51111" x2="41429" y2="45000"/>
                          <a14:foregroundMark x1="9286" y1="37778" x2="42857" y2="38333"/>
                          <a14:foregroundMark x1="15714" y1="43333" x2="23214" y2="57222"/>
                          <a14:foregroundMark x1="26786" y1="57222" x2="22143" y2="43889"/>
                          <a14:foregroundMark x1="61429" y1="45000" x2="82500" y2="51667"/>
                          <a14:foregroundMark x1="82500" y1="51667" x2="91429" y2="41111"/>
                          <a14:foregroundMark x1="64286" y1="48889" x2="71786" y2="55000"/>
                          <a14:foregroundMark x1="76071" y1="55556" x2="67143" y2="46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299102">
              <a:off x="3363060" y="4468428"/>
              <a:ext cx="1459021" cy="937942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833E27C-BC4C-371A-CA21-B4215EAB5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8" b="98953" l="2498" r="96304">
                          <a14:foregroundMark x1="28472" y1="16623" x2="38062" y2="15314"/>
                          <a14:foregroundMark x1="2697" y1="80366" x2="12887" y2="62958"/>
                          <a14:foregroundMark x1="79121" y1="92932" x2="44755" y2="77749"/>
                          <a14:foregroundMark x1="31868" y1="83639" x2="43057" y2="90314"/>
                          <a14:foregroundMark x1="43057" y1="90314" x2="57043" y2="91492"/>
                          <a14:foregroundMark x1="57043" y1="91492" x2="81219" y2="87565"/>
                          <a14:foregroundMark x1="81219" y1="87565" x2="71429" y2="75262"/>
                          <a14:foregroundMark x1="90410" y1="89136" x2="70149" y2="97793"/>
                          <a14:foregroundMark x1="66474" y1="98504" x2="61838" y2="96335"/>
                          <a14:foregroundMark x1="96304" y1="89921" x2="87912" y2="88482"/>
                          <a14:foregroundMark x1="16084" y1="19634" x2="19947" y2="19504"/>
                          <a14:backgroundMark x1="24176" y1="20550" x2="24476" y2="19895"/>
                          <a14:backgroundMark x1="24376" y1="19764" x2="20280" y2="20157"/>
                          <a14:backgroundMark x1="66533" y1="99476" x2="69331" y2="99476"/>
                          <a14:backgroundMark x1="66034" y1="99476" x2="67732" y2="9921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00000">
              <a:off x="2624924" y="4778243"/>
              <a:ext cx="782469" cy="597209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FEE74C-5BC8-45B9-1A1D-DB5075E3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8451" y1="19167" x2="59718" y2="39815"/>
                          <a14:foregroundMark x1="59718" y1="39815" x2="59577" y2="42037"/>
                          <a14:foregroundMark x1="46127" y1="22037" x2="54718" y2="28519"/>
                          <a14:foregroundMark x1="54718" y1="28519" x2="55282" y2="33148"/>
                          <a14:foregroundMark x1="57042" y1="35185" x2="55282" y2="18056"/>
                          <a14:foregroundMark x1="55282" y1="18056" x2="50000" y2="17778"/>
                          <a14:foregroundMark x1="50000" y1="17778" x2="48028" y2="18519"/>
                          <a14:foregroundMark x1="47394" y1="67315" x2="55704" y2="67037"/>
                          <a14:foregroundMark x1="55704" y1="67037" x2="57676" y2="67037"/>
                          <a14:backgroundMark x1="29155" y1="14815" x2="23521" y2="27500"/>
                          <a14:backgroundMark x1="23521" y1="27500" x2="23239" y2="29352"/>
                          <a14:backgroundMark x1="26620" y1="28333" x2="25634" y2="55463"/>
                          <a14:backgroundMark x1="25634" y1="55463" x2="27606" y2="63611"/>
                          <a14:backgroundMark x1="27606" y1="63611" x2="36549" y2="70278"/>
                          <a14:backgroundMark x1="36549" y1="70278" x2="41338" y2="71852"/>
                          <a14:backgroundMark x1="41338" y1="71852" x2="41338" y2="71852"/>
                          <a14:backgroundMark x1="57535" y1="72685" x2="63873" y2="68056"/>
                          <a14:backgroundMark x1="63873" y1="68056" x2="69296" y2="59907"/>
                          <a14:backgroundMark x1="69296" y1="59907" x2="69859" y2="22963"/>
                          <a14:backgroundMark x1="69859" y1="22963" x2="57183" y2="15463"/>
                          <a14:backgroundMark x1="57183" y1="15463" x2="51549" y2="13426"/>
                          <a14:backgroundMark x1="51549" y1="13426" x2="41338" y2="13426"/>
                          <a14:backgroundMark x1="41338" y1="13426" x2="28310" y2="21667"/>
                          <a14:backgroundMark x1="45493" y1="50000" x2="46127" y2="57130"/>
                          <a14:backgroundMark x1="46127" y1="57130" x2="46056" y2="50833"/>
                          <a14:backgroundMark x1="56408" y1="57037" x2="48099" y2="50093"/>
                          <a14:backgroundMark x1="48099" y1="50093" x2="42676" y2="48148"/>
                          <a14:backgroundMark x1="42676" y1="48148" x2="38239" y2="52407"/>
                          <a14:backgroundMark x1="38239" y1="52407" x2="41901" y2="60556"/>
                          <a14:backgroundMark x1="41901" y1="60556" x2="50915" y2="55463"/>
                          <a14:backgroundMark x1="50915" y1="55463" x2="57535" y2="58056"/>
                          <a14:backgroundMark x1="57535" y1="58056" x2="58732" y2="55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900000">
              <a:off x="4241691" y="4026000"/>
              <a:ext cx="1832239" cy="1393534"/>
            </a:xfrm>
            <a:prstGeom prst="rect">
              <a:avLst/>
            </a:prstGeom>
            <a:effectLst>
              <a:glow rad="127000">
                <a:schemeClr val="bg1">
                  <a:alpha val="80000"/>
                </a:schemeClr>
              </a:glow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309F3C-D8B8-C78A-4BAD-1EC9EDA94BE0}"/>
              </a:ext>
            </a:extLst>
          </p:cNvPr>
          <p:cNvGrpSpPr/>
          <p:nvPr/>
        </p:nvGrpSpPr>
        <p:grpSpPr>
          <a:xfrm>
            <a:off x="9769465" y="4297857"/>
            <a:ext cx="535506" cy="475343"/>
            <a:chOff x="9769465" y="4297857"/>
            <a:chExt cx="535506" cy="475343"/>
          </a:xfrm>
          <a:effectLst>
            <a:glow rad="127000">
              <a:schemeClr val="bg1">
                <a:alpha val="80000"/>
              </a:schemeClr>
            </a:glow>
          </a:effectLst>
        </p:grpSpPr>
        <p:sp>
          <p:nvSpPr>
            <p:cNvPr id="18" name="Teardrop 17">
              <a:extLst>
                <a:ext uri="{FF2B5EF4-FFF2-40B4-BE49-F238E27FC236}">
                  <a16:creationId xmlns:a16="http://schemas.microsoft.com/office/drawing/2014/main" id="{0BC91B45-71E3-0912-DD67-603639BAA32A}"/>
                </a:ext>
              </a:extLst>
            </p:cNvPr>
            <p:cNvSpPr/>
            <p:nvPr/>
          </p:nvSpPr>
          <p:spPr>
            <a:xfrm rot="18900000">
              <a:off x="10201289" y="4669518"/>
              <a:ext cx="103682" cy="103682"/>
            </a:xfrm>
            <a:prstGeom prst="teardrop">
              <a:avLst>
                <a:gd name="adj" fmla="val 1425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E79B14C1-FF60-7C5E-3D1A-A41FB39F98E4}"/>
                </a:ext>
              </a:extLst>
            </p:cNvPr>
            <p:cNvSpPr/>
            <p:nvPr/>
          </p:nvSpPr>
          <p:spPr>
            <a:xfrm rot="2700000">
              <a:off x="9769465" y="4297857"/>
              <a:ext cx="103682" cy="103682"/>
            </a:xfrm>
            <a:prstGeom prst="teardrop">
              <a:avLst>
                <a:gd name="adj" fmla="val 1425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7721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193</Words>
  <Application>Microsoft Office PowerPoint</Application>
  <PresentationFormat>Widescreen</PresentationFormat>
  <Paragraphs>56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Wingdings</vt:lpstr>
      <vt:lpstr>Arial</vt:lpstr>
      <vt:lpstr>Comic Sans MS</vt:lpstr>
      <vt:lpstr>Hug Me Tight</vt:lpstr>
      <vt:lpstr>Office Theme</vt:lpstr>
      <vt:lpstr>PowerPoint Presentation</vt:lpstr>
      <vt:lpstr>PowerPoint Presentation</vt:lpstr>
      <vt:lpstr>What is MSG5</vt:lpstr>
      <vt:lpstr>Competitive Minigame Collection</vt:lpstr>
      <vt:lpstr>Game design – Core</vt:lpstr>
      <vt:lpstr>Game design – Fun little things</vt:lpstr>
      <vt:lpstr>Game design – Social features</vt:lpstr>
      <vt:lpstr>Technical details</vt:lpstr>
      <vt:lpstr>Future plans</vt:lpstr>
      <vt:lpstr>Future plans</vt:lpstr>
      <vt:lpstr>Future plans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Hyunsoo Kim</dc:creator>
  <cp:lastModifiedBy>김현수</cp:lastModifiedBy>
  <cp:revision>27</cp:revision>
  <dcterms:created xsi:type="dcterms:W3CDTF">2023-01-11T15:58:48Z</dcterms:created>
  <dcterms:modified xsi:type="dcterms:W3CDTF">2024-03-12T10:33:20Z</dcterms:modified>
</cp:coreProperties>
</file>